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0"/>
  </p:notesMasterIdLst>
  <p:sldIdLst>
    <p:sldId id="256" r:id="rId2"/>
    <p:sldId id="434" r:id="rId3"/>
    <p:sldId id="401" r:id="rId4"/>
    <p:sldId id="370" r:id="rId5"/>
    <p:sldId id="430" r:id="rId6"/>
    <p:sldId id="431" r:id="rId7"/>
    <p:sldId id="432" r:id="rId8"/>
    <p:sldId id="436" r:id="rId9"/>
    <p:sldId id="437" r:id="rId10"/>
    <p:sldId id="337" r:id="rId11"/>
    <p:sldId id="283" r:id="rId12"/>
    <p:sldId id="353" r:id="rId13"/>
    <p:sldId id="260" r:id="rId14"/>
    <p:sldId id="339" r:id="rId15"/>
    <p:sldId id="413" r:id="rId16"/>
    <p:sldId id="395" r:id="rId17"/>
    <p:sldId id="414" r:id="rId18"/>
    <p:sldId id="415" r:id="rId19"/>
    <p:sldId id="441" r:id="rId20"/>
    <p:sldId id="416" r:id="rId21"/>
    <p:sldId id="350" r:id="rId22"/>
    <p:sldId id="400" r:id="rId23"/>
    <p:sldId id="354" r:id="rId24"/>
    <p:sldId id="359" r:id="rId25"/>
    <p:sldId id="424" r:id="rId26"/>
    <p:sldId id="425" r:id="rId27"/>
    <p:sldId id="428" r:id="rId28"/>
    <p:sldId id="355" r:id="rId29"/>
    <p:sldId id="435" r:id="rId30"/>
    <p:sldId id="438" r:id="rId31"/>
    <p:sldId id="362" r:id="rId32"/>
    <p:sldId id="364" r:id="rId33"/>
    <p:sldId id="426" r:id="rId34"/>
    <p:sldId id="433" r:id="rId35"/>
    <p:sldId id="427" r:id="rId36"/>
    <p:sldId id="429" r:id="rId37"/>
    <p:sldId id="421" r:id="rId38"/>
    <p:sldId id="269" r:id="rId39"/>
  </p:sldIdLst>
  <p:sldSz cx="9144000" cy="6858000" type="screen4x3"/>
  <p:notesSz cx="7086600" cy="94297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336699"/>
    <a:srgbClr val="3366CC"/>
    <a:srgbClr val="1043B4"/>
    <a:srgbClr val="106CD2"/>
    <a:srgbClr val="0CB903"/>
    <a:srgbClr val="3333CC"/>
    <a:srgbClr val="A80000"/>
    <a:srgbClr val="CC0000"/>
    <a:srgbClr val="6ABC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84" autoAdjust="0"/>
    <p:restoredTop sz="89492" autoAdjust="0"/>
  </p:normalViewPr>
  <p:slideViewPr>
    <p:cSldViewPr>
      <p:cViewPr varScale="1">
        <p:scale>
          <a:sx n="50" d="100"/>
          <a:sy n="50" d="100"/>
        </p:scale>
        <p:origin x="-2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984"/>
    </p:cViewPr>
  </p:sorterViewPr>
  <p:notesViewPr>
    <p:cSldViewPr>
      <p:cViewPr varScale="1">
        <p:scale>
          <a:sx n="78" d="100"/>
          <a:sy n="78" d="100"/>
        </p:scale>
        <p:origin x="-1092" y="-108"/>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endy\Documents\Research\Problem%20Solving\intereview%20subjec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endy\Documents\Research\Problem%20Solving\intereview%20subjec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endy\Documents\Research\Problem%20Solving\Sam's%20scoring%20Cha_Eric.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endy\Documents\Research\Problem%20Solving\Sam's%20scoring%20Cha_Eric.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endy\Documents\Research\Problem%20Solving\Sam's%20scoring%20Cha_Eri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Karin</a:t>
            </a:r>
          </a:p>
        </c:rich>
      </c:tx>
      <c:layout/>
    </c:title>
    <c:plotArea>
      <c:layout/>
      <c:barChart>
        <c:barDir val="col"/>
        <c:grouping val="clustered"/>
        <c:ser>
          <c:idx val="0"/>
          <c:order val="0"/>
          <c:tx>
            <c:v>Paper and Pencil</c:v>
          </c:tx>
          <c:spPr>
            <a:noFill/>
            <a:ln>
              <a:noFill/>
            </a:ln>
          </c:spPr>
          <c:val>
            <c:numRef>
              <c:f>Doubleblind!$D$66:$D$96</c:f>
              <c:numCache>
                <c:formatCode>General</c:formatCode>
                <c:ptCount val="31"/>
                <c:pt idx="0">
                  <c:v>1.5</c:v>
                </c:pt>
                <c:pt idx="1">
                  <c:v>1</c:v>
                </c:pt>
                <c:pt idx="2">
                  <c:v>3</c:v>
                </c:pt>
                <c:pt idx="3">
                  <c:v>3</c:v>
                </c:pt>
                <c:pt idx="5">
                  <c:v>2</c:v>
                </c:pt>
                <c:pt idx="6">
                  <c:v>1.5</c:v>
                </c:pt>
                <c:pt idx="7">
                  <c:v>3</c:v>
                </c:pt>
                <c:pt idx="8">
                  <c:v>3</c:v>
                </c:pt>
                <c:pt idx="9">
                  <c:v>2</c:v>
                </c:pt>
                <c:pt idx="11">
                  <c:v>2</c:v>
                </c:pt>
                <c:pt idx="12">
                  <c:v>3</c:v>
                </c:pt>
                <c:pt idx="13">
                  <c:v>1.5</c:v>
                </c:pt>
                <c:pt idx="14">
                  <c:v>3</c:v>
                </c:pt>
                <c:pt idx="15">
                  <c:v>3</c:v>
                </c:pt>
                <c:pt idx="16">
                  <c:v>3</c:v>
                </c:pt>
                <c:pt idx="17">
                  <c:v>1</c:v>
                </c:pt>
                <c:pt idx="18">
                  <c:v>2</c:v>
                </c:pt>
                <c:pt idx="19">
                  <c:v>2</c:v>
                </c:pt>
                <c:pt idx="20">
                  <c:v>2</c:v>
                </c:pt>
                <c:pt idx="21">
                  <c:v>3</c:v>
                </c:pt>
                <c:pt idx="22">
                  <c:v>1.5</c:v>
                </c:pt>
                <c:pt idx="23">
                  <c:v>1</c:v>
                </c:pt>
                <c:pt idx="25">
                  <c:v>3</c:v>
                </c:pt>
                <c:pt idx="26">
                  <c:v>3</c:v>
                </c:pt>
                <c:pt idx="27">
                  <c:v>3</c:v>
                </c:pt>
                <c:pt idx="28">
                  <c:v>3</c:v>
                </c:pt>
                <c:pt idx="29">
                  <c:v>3</c:v>
                </c:pt>
                <c:pt idx="30">
                  <c:v>2</c:v>
                </c:pt>
              </c:numCache>
            </c:numRef>
          </c:val>
        </c:ser>
        <c:ser>
          <c:idx val="1"/>
          <c:order val="1"/>
          <c:tx>
            <c:v>Pyramid Interview</c:v>
          </c:tx>
          <c:spPr>
            <a:solidFill>
              <a:srgbClr val="3333CC">
                <a:alpha val="71000"/>
              </a:srgbClr>
            </a:solidFill>
            <a:ln>
              <a:solidFill>
                <a:schemeClr val="tx1"/>
              </a:solidFill>
            </a:ln>
          </c:spPr>
          <c:val>
            <c:numRef>
              <c:f>Doubleblind!$E$66:$E$96</c:f>
              <c:numCache>
                <c:formatCode>General</c:formatCode>
                <c:ptCount val="31"/>
                <c:pt idx="0">
                  <c:v>1.5</c:v>
                </c:pt>
                <c:pt idx="1">
                  <c:v>1</c:v>
                </c:pt>
                <c:pt idx="2">
                  <c:v>3</c:v>
                </c:pt>
                <c:pt idx="3">
                  <c:v>1</c:v>
                </c:pt>
                <c:pt idx="4">
                  <c:v>1</c:v>
                </c:pt>
                <c:pt idx="5">
                  <c:v>1</c:v>
                </c:pt>
                <c:pt idx="7">
                  <c:v>2</c:v>
                </c:pt>
                <c:pt idx="8">
                  <c:v>3</c:v>
                </c:pt>
                <c:pt idx="10">
                  <c:v>2</c:v>
                </c:pt>
                <c:pt idx="11">
                  <c:v>2</c:v>
                </c:pt>
                <c:pt idx="12">
                  <c:v>1.5</c:v>
                </c:pt>
                <c:pt idx="13">
                  <c:v>1</c:v>
                </c:pt>
                <c:pt idx="14">
                  <c:v>3</c:v>
                </c:pt>
                <c:pt idx="15">
                  <c:v>3</c:v>
                </c:pt>
                <c:pt idx="16">
                  <c:v>3</c:v>
                </c:pt>
                <c:pt idx="17">
                  <c:v>1</c:v>
                </c:pt>
                <c:pt idx="18">
                  <c:v>2</c:v>
                </c:pt>
                <c:pt idx="19">
                  <c:v>2</c:v>
                </c:pt>
                <c:pt idx="20">
                  <c:v>1</c:v>
                </c:pt>
                <c:pt idx="22">
                  <c:v>1.5</c:v>
                </c:pt>
                <c:pt idx="23">
                  <c:v>1</c:v>
                </c:pt>
                <c:pt idx="24">
                  <c:v>1</c:v>
                </c:pt>
                <c:pt idx="25">
                  <c:v>2</c:v>
                </c:pt>
                <c:pt idx="26">
                  <c:v>3</c:v>
                </c:pt>
                <c:pt idx="27">
                  <c:v>3</c:v>
                </c:pt>
                <c:pt idx="28">
                  <c:v>3</c:v>
                </c:pt>
                <c:pt idx="29">
                  <c:v>3</c:v>
                </c:pt>
                <c:pt idx="30">
                  <c:v>3</c:v>
                </c:pt>
              </c:numCache>
            </c:numRef>
          </c:val>
        </c:ser>
        <c:axId val="56621696"/>
        <c:axId val="56693120"/>
      </c:barChart>
      <c:catAx>
        <c:axId val="56621696"/>
        <c:scaling>
          <c:orientation val="minMax"/>
        </c:scaling>
        <c:axPos val="b"/>
        <c:tickLblPos val="nextTo"/>
        <c:crossAx val="56693120"/>
        <c:crosses val="autoZero"/>
        <c:auto val="1"/>
        <c:lblAlgn val="ctr"/>
        <c:lblOffset val="100"/>
      </c:catAx>
      <c:valAx>
        <c:axId val="56693120"/>
        <c:scaling>
          <c:orientation val="minMax"/>
          <c:max val="3"/>
        </c:scaling>
        <c:axPos val="l"/>
        <c:majorGridlines/>
        <c:numFmt formatCode="General" sourceLinked="1"/>
        <c:tickLblPos val="nextTo"/>
        <c:crossAx val="56621696"/>
        <c:crosses val="autoZero"/>
        <c:crossBetween val="between"/>
        <c:majorUnit val="1"/>
      </c:valAx>
    </c:plotArea>
    <c:legend>
      <c:legendPos val="b"/>
      <c:layout/>
      <c:txPr>
        <a:bodyPr/>
        <a:lstStyle/>
        <a:p>
          <a:pPr>
            <a:defRPr sz="2010" baseline="0"/>
          </a:pPr>
          <a:endParaRPr lang="en-US"/>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t>Karin</a:t>
            </a:r>
          </a:p>
        </c:rich>
      </c:tx>
      <c:layout/>
    </c:title>
    <c:plotArea>
      <c:layout/>
      <c:barChart>
        <c:barDir val="col"/>
        <c:grouping val="clustered"/>
        <c:ser>
          <c:idx val="0"/>
          <c:order val="0"/>
          <c:tx>
            <c:v>Paper and Pencil</c:v>
          </c:tx>
          <c:spPr>
            <a:solidFill>
              <a:srgbClr val="7A0000"/>
            </a:solidFill>
            <a:ln>
              <a:solidFill>
                <a:schemeClr val="tx1"/>
              </a:solidFill>
            </a:ln>
          </c:spPr>
          <c:val>
            <c:numRef>
              <c:f>Doubleblind!$D$66:$D$96</c:f>
              <c:numCache>
                <c:formatCode>General</c:formatCode>
                <c:ptCount val="31"/>
                <c:pt idx="0">
                  <c:v>1.5</c:v>
                </c:pt>
                <c:pt idx="1">
                  <c:v>1</c:v>
                </c:pt>
                <c:pt idx="2">
                  <c:v>3</c:v>
                </c:pt>
                <c:pt idx="3">
                  <c:v>3</c:v>
                </c:pt>
                <c:pt idx="5">
                  <c:v>2</c:v>
                </c:pt>
                <c:pt idx="6">
                  <c:v>1.5</c:v>
                </c:pt>
                <c:pt idx="7">
                  <c:v>3</c:v>
                </c:pt>
                <c:pt idx="8">
                  <c:v>3</c:v>
                </c:pt>
                <c:pt idx="9">
                  <c:v>2</c:v>
                </c:pt>
                <c:pt idx="11">
                  <c:v>2</c:v>
                </c:pt>
                <c:pt idx="12">
                  <c:v>3</c:v>
                </c:pt>
                <c:pt idx="13">
                  <c:v>1.5</c:v>
                </c:pt>
                <c:pt idx="14">
                  <c:v>3</c:v>
                </c:pt>
                <c:pt idx="15">
                  <c:v>3</c:v>
                </c:pt>
                <c:pt idx="16">
                  <c:v>3</c:v>
                </c:pt>
                <c:pt idx="17">
                  <c:v>1</c:v>
                </c:pt>
                <c:pt idx="18">
                  <c:v>2</c:v>
                </c:pt>
                <c:pt idx="19">
                  <c:v>2</c:v>
                </c:pt>
                <c:pt idx="20">
                  <c:v>2</c:v>
                </c:pt>
                <c:pt idx="21">
                  <c:v>3</c:v>
                </c:pt>
                <c:pt idx="22">
                  <c:v>1.5</c:v>
                </c:pt>
                <c:pt idx="23">
                  <c:v>1</c:v>
                </c:pt>
                <c:pt idx="25">
                  <c:v>3</c:v>
                </c:pt>
                <c:pt idx="26">
                  <c:v>3</c:v>
                </c:pt>
                <c:pt idx="27">
                  <c:v>3</c:v>
                </c:pt>
                <c:pt idx="28">
                  <c:v>3</c:v>
                </c:pt>
                <c:pt idx="29">
                  <c:v>3</c:v>
                </c:pt>
                <c:pt idx="30">
                  <c:v>2</c:v>
                </c:pt>
              </c:numCache>
            </c:numRef>
          </c:val>
        </c:ser>
        <c:ser>
          <c:idx val="1"/>
          <c:order val="1"/>
          <c:tx>
            <c:v>Pyramid Interview</c:v>
          </c:tx>
          <c:spPr>
            <a:solidFill>
              <a:srgbClr val="3333CC">
                <a:alpha val="71000"/>
              </a:srgbClr>
            </a:solidFill>
            <a:ln>
              <a:solidFill>
                <a:schemeClr val="tx1"/>
              </a:solidFill>
            </a:ln>
          </c:spPr>
          <c:val>
            <c:numRef>
              <c:f>Doubleblind!$E$66:$E$96</c:f>
              <c:numCache>
                <c:formatCode>General</c:formatCode>
                <c:ptCount val="31"/>
                <c:pt idx="0">
                  <c:v>1.5</c:v>
                </c:pt>
                <c:pt idx="1">
                  <c:v>1</c:v>
                </c:pt>
                <c:pt idx="2">
                  <c:v>3</c:v>
                </c:pt>
                <c:pt idx="3">
                  <c:v>1</c:v>
                </c:pt>
                <c:pt idx="4">
                  <c:v>1</c:v>
                </c:pt>
                <c:pt idx="5">
                  <c:v>1</c:v>
                </c:pt>
                <c:pt idx="7">
                  <c:v>2</c:v>
                </c:pt>
                <c:pt idx="8">
                  <c:v>3</c:v>
                </c:pt>
                <c:pt idx="10">
                  <c:v>2</c:v>
                </c:pt>
                <c:pt idx="11">
                  <c:v>2</c:v>
                </c:pt>
                <c:pt idx="12">
                  <c:v>1.5</c:v>
                </c:pt>
                <c:pt idx="13">
                  <c:v>1</c:v>
                </c:pt>
                <c:pt idx="14">
                  <c:v>3</c:v>
                </c:pt>
                <c:pt idx="15">
                  <c:v>3</c:v>
                </c:pt>
                <c:pt idx="16">
                  <c:v>3</c:v>
                </c:pt>
                <c:pt idx="17">
                  <c:v>1</c:v>
                </c:pt>
                <c:pt idx="18">
                  <c:v>2</c:v>
                </c:pt>
                <c:pt idx="19">
                  <c:v>2</c:v>
                </c:pt>
                <c:pt idx="20">
                  <c:v>1</c:v>
                </c:pt>
                <c:pt idx="22">
                  <c:v>1.5</c:v>
                </c:pt>
                <c:pt idx="23">
                  <c:v>1</c:v>
                </c:pt>
                <c:pt idx="24">
                  <c:v>1</c:v>
                </c:pt>
                <c:pt idx="25">
                  <c:v>2</c:v>
                </c:pt>
                <c:pt idx="26">
                  <c:v>3</c:v>
                </c:pt>
                <c:pt idx="27">
                  <c:v>3</c:v>
                </c:pt>
                <c:pt idx="28">
                  <c:v>3</c:v>
                </c:pt>
                <c:pt idx="29">
                  <c:v>3</c:v>
                </c:pt>
                <c:pt idx="30">
                  <c:v>3</c:v>
                </c:pt>
              </c:numCache>
            </c:numRef>
          </c:val>
        </c:ser>
        <c:axId val="56230272"/>
        <c:axId val="56231808"/>
      </c:barChart>
      <c:catAx>
        <c:axId val="56230272"/>
        <c:scaling>
          <c:orientation val="minMax"/>
        </c:scaling>
        <c:axPos val="b"/>
        <c:tickLblPos val="nextTo"/>
        <c:crossAx val="56231808"/>
        <c:crosses val="autoZero"/>
        <c:auto val="1"/>
        <c:lblAlgn val="ctr"/>
        <c:lblOffset val="100"/>
      </c:catAx>
      <c:valAx>
        <c:axId val="56231808"/>
        <c:scaling>
          <c:orientation val="minMax"/>
          <c:max val="3"/>
        </c:scaling>
        <c:axPos val="l"/>
        <c:majorGridlines/>
        <c:numFmt formatCode="General" sourceLinked="1"/>
        <c:tickLblPos val="nextTo"/>
        <c:crossAx val="56230272"/>
        <c:crosses val="autoZero"/>
        <c:crossBetween val="between"/>
        <c:majorUnit val="1"/>
      </c:valAx>
    </c:plotArea>
    <c:legend>
      <c:legendPos val="b"/>
      <c:layout/>
      <c:txPr>
        <a:bodyPr/>
        <a:lstStyle/>
        <a:p>
          <a:pPr>
            <a:defRPr sz="2010" baseline="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All Students (5)</a:t>
            </a:r>
          </a:p>
        </c:rich>
      </c:tx>
      <c:layout>
        <c:manualLayout>
          <c:xMode val="edge"/>
          <c:yMode val="edge"/>
          <c:x val="0.34149159692208536"/>
          <c:y val="0"/>
        </c:manualLayout>
      </c:layout>
    </c:title>
    <c:plotArea>
      <c:layout/>
      <c:barChart>
        <c:barDir val="col"/>
        <c:grouping val="clustered"/>
        <c:ser>
          <c:idx val="0"/>
          <c:order val="0"/>
          <c:tx>
            <c:v>Spectrum</c:v>
          </c:tx>
          <c:spPr>
            <a:solidFill>
              <a:srgbClr val="7A0000"/>
            </a:solidFill>
            <a:ln>
              <a:solidFill>
                <a:schemeClr val="tx1"/>
              </a:solidFill>
            </a:ln>
          </c:spPr>
          <c:val>
            <c:numRef>
              <c:f>scores_31!$Z$5:$Z$35</c:f>
              <c:numCache>
                <c:formatCode>General</c:formatCode>
                <c:ptCount val="31"/>
                <c:pt idx="0">
                  <c:v>3.6</c:v>
                </c:pt>
                <c:pt idx="1">
                  <c:v>4.2</c:v>
                </c:pt>
                <c:pt idx="2">
                  <c:v>3</c:v>
                </c:pt>
                <c:pt idx="3">
                  <c:v>1.875</c:v>
                </c:pt>
                <c:pt idx="4">
                  <c:v>4</c:v>
                </c:pt>
                <c:pt idx="5">
                  <c:v>4</c:v>
                </c:pt>
                <c:pt idx="6">
                  <c:v>3.8</c:v>
                </c:pt>
                <c:pt idx="7">
                  <c:v>3.2</c:v>
                </c:pt>
                <c:pt idx="8">
                  <c:v>4.5</c:v>
                </c:pt>
                <c:pt idx="9">
                  <c:v>4.25</c:v>
                </c:pt>
                <c:pt idx="10">
                  <c:v>3.8</c:v>
                </c:pt>
                <c:pt idx="11">
                  <c:v>3.6</c:v>
                </c:pt>
                <c:pt idx="12">
                  <c:v>2.25</c:v>
                </c:pt>
                <c:pt idx="13">
                  <c:v>3.8</c:v>
                </c:pt>
                <c:pt idx="14">
                  <c:v>3.8</c:v>
                </c:pt>
                <c:pt idx="15">
                  <c:v>2.8</c:v>
                </c:pt>
                <c:pt idx="16">
                  <c:v>3.2</c:v>
                </c:pt>
                <c:pt idx="17">
                  <c:v>3.5</c:v>
                </c:pt>
                <c:pt idx="18">
                  <c:v>3.125</c:v>
                </c:pt>
                <c:pt idx="19">
                  <c:v>3.125</c:v>
                </c:pt>
                <c:pt idx="20">
                  <c:v>4.25</c:v>
                </c:pt>
                <c:pt idx="21">
                  <c:v>3.4</c:v>
                </c:pt>
                <c:pt idx="22">
                  <c:v>3.6</c:v>
                </c:pt>
                <c:pt idx="23">
                  <c:v>3.4</c:v>
                </c:pt>
                <c:pt idx="24">
                  <c:v>4.0999999999999996</c:v>
                </c:pt>
                <c:pt idx="25">
                  <c:v>4</c:v>
                </c:pt>
                <c:pt idx="26">
                  <c:v>4.3333333333333348</c:v>
                </c:pt>
                <c:pt idx="27">
                  <c:v>4</c:v>
                </c:pt>
                <c:pt idx="28">
                  <c:v>4.5999999999999996</c:v>
                </c:pt>
                <c:pt idx="29">
                  <c:v>3</c:v>
                </c:pt>
                <c:pt idx="30">
                  <c:v>3.4</c:v>
                </c:pt>
              </c:numCache>
            </c:numRef>
          </c:val>
        </c:ser>
        <c:ser>
          <c:idx val="1"/>
          <c:order val="1"/>
          <c:tx>
            <c:v>Quantum</c:v>
          </c:tx>
          <c:spPr>
            <a:solidFill>
              <a:srgbClr val="3333CC">
                <a:alpha val="69000"/>
              </a:srgbClr>
            </a:solidFill>
            <a:ln>
              <a:solidFill>
                <a:schemeClr val="tx1"/>
              </a:solidFill>
            </a:ln>
          </c:spPr>
          <c:val>
            <c:numRef>
              <c:f>scores_31!$AA$5:$AA$35</c:f>
              <c:numCache>
                <c:formatCode>General</c:formatCode>
                <c:ptCount val="31"/>
                <c:pt idx="0">
                  <c:v>5</c:v>
                </c:pt>
                <c:pt idx="1">
                  <c:v>4.4000000000000004</c:v>
                </c:pt>
                <c:pt idx="2">
                  <c:v>2.8</c:v>
                </c:pt>
                <c:pt idx="3">
                  <c:v>3.4</c:v>
                </c:pt>
                <c:pt idx="4">
                  <c:v>4.2</c:v>
                </c:pt>
                <c:pt idx="5">
                  <c:v>4</c:v>
                </c:pt>
                <c:pt idx="6">
                  <c:v>3</c:v>
                </c:pt>
                <c:pt idx="7">
                  <c:v>3.2</c:v>
                </c:pt>
                <c:pt idx="8">
                  <c:v>4.2</c:v>
                </c:pt>
                <c:pt idx="9">
                  <c:v>3.6</c:v>
                </c:pt>
                <c:pt idx="10">
                  <c:v>2.8</c:v>
                </c:pt>
                <c:pt idx="11">
                  <c:v>4.4000000000000004</c:v>
                </c:pt>
                <c:pt idx="12">
                  <c:v>3.2</c:v>
                </c:pt>
                <c:pt idx="13">
                  <c:v>3.6</c:v>
                </c:pt>
                <c:pt idx="14">
                  <c:v>3.2</c:v>
                </c:pt>
                <c:pt idx="15">
                  <c:v>3</c:v>
                </c:pt>
                <c:pt idx="16">
                  <c:v>3</c:v>
                </c:pt>
                <c:pt idx="17">
                  <c:v>3.8</c:v>
                </c:pt>
                <c:pt idx="18">
                  <c:v>3.4</c:v>
                </c:pt>
                <c:pt idx="19">
                  <c:v>3</c:v>
                </c:pt>
                <c:pt idx="20">
                  <c:v>3.8</c:v>
                </c:pt>
                <c:pt idx="21">
                  <c:v>4.2</c:v>
                </c:pt>
                <c:pt idx="22">
                  <c:v>3</c:v>
                </c:pt>
                <c:pt idx="23">
                  <c:v>2.6</c:v>
                </c:pt>
                <c:pt idx="24">
                  <c:v>3.4</c:v>
                </c:pt>
                <c:pt idx="25">
                  <c:v>4.5</c:v>
                </c:pt>
                <c:pt idx="26">
                  <c:v>4.2</c:v>
                </c:pt>
                <c:pt idx="27">
                  <c:v>5</c:v>
                </c:pt>
                <c:pt idx="28">
                  <c:v>4.4000000000000004</c:v>
                </c:pt>
                <c:pt idx="29">
                  <c:v>3.8</c:v>
                </c:pt>
                <c:pt idx="30">
                  <c:v>3.8</c:v>
                </c:pt>
              </c:numCache>
            </c:numRef>
          </c:val>
        </c:ser>
        <c:axId val="63639936"/>
        <c:axId val="63641472"/>
      </c:barChart>
      <c:catAx>
        <c:axId val="63639936"/>
        <c:scaling>
          <c:orientation val="minMax"/>
        </c:scaling>
        <c:axPos val="b"/>
        <c:tickLblPos val="nextTo"/>
        <c:crossAx val="63641472"/>
        <c:crosses val="autoZero"/>
        <c:auto val="1"/>
        <c:lblAlgn val="ctr"/>
        <c:lblOffset val="100"/>
      </c:catAx>
      <c:valAx>
        <c:axId val="63641472"/>
        <c:scaling>
          <c:orientation val="minMax"/>
          <c:max val="5"/>
        </c:scaling>
        <c:axPos val="l"/>
        <c:majorGridlines/>
        <c:numFmt formatCode="General" sourceLinked="1"/>
        <c:tickLblPos val="nextTo"/>
        <c:crossAx val="63639936"/>
        <c:crosses val="autoZero"/>
        <c:crossBetween val="between"/>
      </c:valAx>
    </c:plotArea>
    <c:legend>
      <c:legendPos val="b"/>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Guy</a:t>
            </a:r>
          </a:p>
        </c:rich>
      </c:tx>
      <c:layout/>
    </c:title>
    <c:plotArea>
      <c:layout/>
      <c:barChart>
        <c:barDir val="col"/>
        <c:grouping val="clustered"/>
        <c:ser>
          <c:idx val="0"/>
          <c:order val="0"/>
          <c:tx>
            <c:v>Spectrum</c:v>
          </c:tx>
          <c:spPr>
            <a:solidFill>
              <a:srgbClr val="3333CC">
                <a:alpha val="63000"/>
              </a:srgbClr>
            </a:solidFill>
            <a:ln>
              <a:solidFill>
                <a:srgbClr val="000000"/>
              </a:solidFill>
            </a:ln>
          </c:spPr>
          <c:val>
            <c:numRef>
              <c:f>scores_31!$M$5:$M$35</c:f>
              <c:numCache>
                <c:formatCode>General</c:formatCode>
                <c:ptCount val="31"/>
                <c:pt idx="0">
                  <c:v>4</c:v>
                </c:pt>
                <c:pt idx="1">
                  <c:v>5</c:v>
                </c:pt>
                <c:pt idx="2">
                  <c:v>3.5</c:v>
                </c:pt>
                <c:pt idx="3">
                  <c:v>2.5</c:v>
                </c:pt>
                <c:pt idx="4">
                  <c:v>4</c:v>
                </c:pt>
                <c:pt idx="5">
                  <c:v>4</c:v>
                </c:pt>
                <c:pt idx="6">
                  <c:v>4</c:v>
                </c:pt>
                <c:pt idx="7">
                  <c:v>3</c:v>
                </c:pt>
                <c:pt idx="8">
                  <c:v>5</c:v>
                </c:pt>
                <c:pt idx="9">
                  <c:v>4</c:v>
                </c:pt>
                <c:pt idx="10">
                  <c:v>4</c:v>
                </c:pt>
                <c:pt idx="11">
                  <c:v>4</c:v>
                </c:pt>
                <c:pt idx="12">
                  <c:v>2</c:v>
                </c:pt>
                <c:pt idx="13">
                  <c:v>3</c:v>
                </c:pt>
                <c:pt idx="14">
                  <c:v>4</c:v>
                </c:pt>
                <c:pt idx="15">
                  <c:v>2</c:v>
                </c:pt>
                <c:pt idx="16">
                  <c:v>4</c:v>
                </c:pt>
                <c:pt idx="17">
                  <c:v>3.5</c:v>
                </c:pt>
                <c:pt idx="18">
                  <c:v>4</c:v>
                </c:pt>
                <c:pt idx="19">
                  <c:v>3.5</c:v>
                </c:pt>
                <c:pt idx="20">
                  <c:v>5</c:v>
                </c:pt>
                <c:pt idx="21">
                  <c:v>4</c:v>
                </c:pt>
                <c:pt idx="22">
                  <c:v>2</c:v>
                </c:pt>
                <c:pt idx="23">
                  <c:v>3.5</c:v>
                </c:pt>
                <c:pt idx="24">
                  <c:v>3.5</c:v>
                </c:pt>
                <c:pt idx="25">
                  <c:v>4</c:v>
                </c:pt>
                <c:pt idx="26">
                  <c:v>5</c:v>
                </c:pt>
                <c:pt idx="27">
                  <c:v>0</c:v>
                </c:pt>
                <c:pt idx="28">
                  <c:v>4</c:v>
                </c:pt>
                <c:pt idx="30">
                  <c:v>2</c:v>
                </c:pt>
              </c:numCache>
            </c:numRef>
          </c:val>
        </c:ser>
        <c:ser>
          <c:idx val="1"/>
          <c:order val="1"/>
          <c:tx>
            <c:v>Quantum</c:v>
          </c:tx>
          <c:spPr>
            <a:solidFill>
              <a:schemeClr val="bg1"/>
            </a:solidFill>
          </c:spPr>
          <c:val>
            <c:numRef>
              <c:f>scores_31!$N$5:$N$35</c:f>
              <c:numCache>
                <c:formatCode>General</c:formatCode>
                <c:ptCount val="31"/>
                <c:pt idx="0">
                  <c:v>5</c:v>
                </c:pt>
                <c:pt idx="1">
                  <c:v>4</c:v>
                </c:pt>
                <c:pt idx="2">
                  <c:v>3</c:v>
                </c:pt>
                <c:pt idx="3">
                  <c:v>4</c:v>
                </c:pt>
                <c:pt idx="4">
                  <c:v>5</c:v>
                </c:pt>
                <c:pt idx="5">
                  <c:v>5</c:v>
                </c:pt>
                <c:pt idx="6">
                  <c:v>3</c:v>
                </c:pt>
                <c:pt idx="7">
                  <c:v>4</c:v>
                </c:pt>
                <c:pt idx="8">
                  <c:v>5</c:v>
                </c:pt>
                <c:pt idx="9">
                  <c:v>3</c:v>
                </c:pt>
                <c:pt idx="10">
                  <c:v>2</c:v>
                </c:pt>
                <c:pt idx="11">
                  <c:v>4</c:v>
                </c:pt>
                <c:pt idx="12">
                  <c:v>2</c:v>
                </c:pt>
                <c:pt idx="13">
                  <c:v>4</c:v>
                </c:pt>
                <c:pt idx="14">
                  <c:v>4</c:v>
                </c:pt>
                <c:pt idx="15">
                  <c:v>3</c:v>
                </c:pt>
                <c:pt idx="16">
                  <c:v>3</c:v>
                </c:pt>
                <c:pt idx="17">
                  <c:v>3</c:v>
                </c:pt>
                <c:pt idx="18">
                  <c:v>4</c:v>
                </c:pt>
                <c:pt idx="19">
                  <c:v>4</c:v>
                </c:pt>
                <c:pt idx="20">
                  <c:v>4</c:v>
                </c:pt>
                <c:pt idx="21">
                  <c:v>4</c:v>
                </c:pt>
                <c:pt idx="22">
                  <c:v>2</c:v>
                </c:pt>
                <c:pt idx="23">
                  <c:v>3</c:v>
                </c:pt>
                <c:pt idx="24">
                  <c:v>4</c:v>
                </c:pt>
                <c:pt idx="26">
                  <c:v>5</c:v>
                </c:pt>
                <c:pt idx="27">
                  <c:v>5</c:v>
                </c:pt>
                <c:pt idx="28">
                  <c:v>4</c:v>
                </c:pt>
                <c:pt idx="29">
                  <c:v>5</c:v>
                </c:pt>
                <c:pt idx="30">
                  <c:v>3</c:v>
                </c:pt>
              </c:numCache>
            </c:numRef>
          </c:val>
        </c:ser>
        <c:axId val="63670912"/>
        <c:axId val="63697280"/>
      </c:barChart>
      <c:catAx>
        <c:axId val="63670912"/>
        <c:scaling>
          <c:orientation val="minMax"/>
        </c:scaling>
        <c:axPos val="b"/>
        <c:tickLblPos val="nextTo"/>
        <c:crossAx val="63697280"/>
        <c:crosses val="autoZero"/>
        <c:auto val="1"/>
        <c:lblAlgn val="ctr"/>
        <c:lblOffset val="100"/>
      </c:catAx>
      <c:valAx>
        <c:axId val="63697280"/>
        <c:scaling>
          <c:orientation val="minMax"/>
          <c:max val="5"/>
        </c:scaling>
        <c:axPos val="l"/>
        <c:majorGridlines/>
        <c:numFmt formatCode="General" sourceLinked="1"/>
        <c:tickLblPos val="nextTo"/>
        <c:crossAx val="6367091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Rick</a:t>
            </a:r>
          </a:p>
        </c:rich>
      </c:tx>
      <c:layout/>
    </c:title>
    <c:plotArea>
      <c:layout/>
      <c:barChart>
        <c:barDir val="col"/>
        <c:grouping val="clustered"/>
        <c:ser>
          <c:idx val="0"/>
          <c:order val="0"/>
          <c:tx>
            <c:v>Spectrum</c:v>
          </c:tx>
          <c:spPr>
            <a:solidFill>
              <a:srgbClr val="3333CC">
                <a:alpha val="61000"/>
              </a:srgbClr>
            </a:solidFill>
            <a:ln>
              <a:solidFill>
                <a:srgbClr val="000000"/>
              </a:solidFill>
            </a:ln>
          </c:spPr>
          <c:val>
            <c:numRef>
              <c:f>scores_31!$D$6:$D$35</c:f>
              <c:numCache>
                <c:formatCode>General</c:formatCode>
                <c:ptCount val="30"/>
                <c:pt idx="0">
                  <c:v>4</c:v>
                </c:pt>
                <c:pt idx="1">
                  <c:v>2</c:v>
                </c:pt>
                <c:pt idx="3">
                  <c:v>4</c:v>
                </c:pt>
                <c:pt idx="4">
                  <c:v>4</c:v>
                </c:pt>
                <c:pt idx="5">
                  <c:v>4</c:v>
                </c:pt>
                <c:pt idx="6">
                  <c:v>1</c:v>
                </c:pt>
                <c:pt idx="7">
                  <c:v>4</c:v>
                </c:pt>
                <c:pt idx="9">
                  <c:v>4</c:v>
                </c:pt>
                <c:pt idx="10">
                  <c:v>2</c:v>
                </c:pt>
                <c:pt idx="11">
                  <c:v>1</c:v>
                </c:pt>
                <c:pt idx="12">
                  <c:v>4</c:v>
                </c:pt>
                <c:pt idx="13">
                  <c:v>3</c:v>
                </c:pt>
                <c:pt idx="14">
                  <c:v>2</c:v>
                </c:pt>
                <c:pt idx="15">
                  <c:v>1</c:v>
                </c:pt>
                <c:pt idx="16">
                  <c:v>1</c:v>
                </c:pt>
                <c:pt idx="17">
                  <c:v>1</c:v>
                </c:pt>
                <c:pt idx="18">
                  <c:v>1</c:v>
                </c:pt>
                <c:pt idx="19">
                  <c:v>4</c:v>
                </c:pt>
                <c:pt idx="20">
                  <c:v>1</c:v>
                </c:pt>
                <c:pt idx="21">
                  <c:v>3</c:v>
                </c:pt>
                <c:pt idx="22">
                  <c:v>3</c:v>
                </c:pt>
                <c:pt idx="23">
                  <c:v>4</c:v>
                </c:pt>
                <c:pt idx="26">
                  <c:v>4</c:v>
                </c:pt>
                <c:pt idx="27">
                  <c:v>4</c:v>
                </c:pt>
                <c:pt idx="29">
                  <c:v>4</c:v>
                </c:pt>
              </c:numCache>
            </c:numRef>
          </c:val>
        </c:ser>
        <c:ser>
          <c:idx val="1"/>
          <c:order val="1"/>
          <c:tx>
            <c:v>Quantum</c:v>
          </c:tx>
          <c:spPr>
            <a:solidFill>
              <a:srgbClr val="FFFFFF"/>
            </a:solidFill>
          </c:spPr>
          <c:val>
            <c:numRef>
              <c:f>scores_31!$E$6:$E$35</c:f>
              <c:numCache>
                <c:formatCode>General</c:formatCode>
                <c:ptCount val="30"/>
                <c:pt idx="0">
                  <c:v>3</c:v>
                </c:pt>
                <c:pt idx="1">
                  <c:v>1</c:v>
                </c:pt>
                <c:pt idx="2">
                  <c:v>1</c:v>
                </c:pt>
                <c:pt idx="3">
                  <c:v>1</c:v>
                </c:pt>
                <c:pt idx="4">
                  <c:v>1</c:v>
                </c:pt>
                <c:pt idx="5">
                  <c:v>1</c:v>
                </c:pt>
                <c:pt idx="6">
                  <c:v>1</c:v>
                </c:pt>
                <c:pt idx="7">
                  <c:v>1</c:v>
                </c:pt>
                <c:pt idx="8">
                  <c:v>1</c:v>
                </c:pt>
                <c:pt idx="9">
                  <c:v>1</c:v>
                </c:pt>
                <c:pt idx="10">
                  <c:v>4</c:v>
                </c:pt>
                <c:pt idx="11">
                  <c:v>2</c:v>
                </c:pt>
                <c:pt idx="12">
                  <c:v>1</c:v>
                </c:pt>
                <c:pt idx="13">
                  <c:v>3</c:v>
                </c:pt>
                <c:pt idx="14">
                  <c:v>1</c:v>
                </c:pt>
                <c:pt idx="15">
                  <c:v>1</c:v>
                </c:pt>
                <c:pt idx="16">
                  <c:v>2</c:v>
                </c:pt>
                <c:pt idx="17">
                  <c:v>1</c:v>
                </c:pt>
                <c:pt idx="18">
                  <c:v>1</c:v>
                </c:pt>
                <c:pt idx="19">
                  <c:v>3</c:v>
                </c:pt>
                <c:pt idx="20">
                  <c:v>3</c:v>
                </c:pt>
                <c:pt idx="21">
                  <c:v>1</c:v>
                </c:pt>
                <c:pt idx="22">
                  <c:v>1</c:v>
                </c:pt>
                <c:pt idx="23">
                  <c:v>1</c:v>
                </c:pt>
                <c:pt idx="24">
                  <c:v>5</c:v>
                </c:pt>
                <c:pt idx="25">
                  <c:v>5</c:v>
                </c:pt>
                <c:pt idx="26">
                  <c:v>5</c:v>
                </c:pt>
                <c:pt idx="27">
                  <c:v>5</c:v>
                </c:pt>
                <c:pt idx="28">
                  <c:v>5</c:v>
                </c:pt>
                <c:pt idx="29">
                  <c:v>4</c:v>
                </c:pt>
              </c:numCache>
            </c:numRef>
          </c:val>
        </c:ser>
        <c:axId val="67019136"/>
        <c:axId val="67020672"/>
      </c:barChart>
      <c:catAx>
        <c:axId val="67019136"/>
        <c:scaling>
          <c:orientation val="minMax"/>
        </c:scaling>
        <c:axPos val="b"/>
        <c:tickLblPos val="nextTo"/>
        <c:crossAx val="67020672"/>
        <c:crosses val="autoZero"/>
        <c:auto val="1"/>
        <c:lblAlgn val="ctr"/>
        <c:lblOffset val="100"/>
      </c:catAx>
      <c:valAx>
        <c:axId val="67020672"/>
        <c:scaling>
          <c:orientation val="minMax"/>
          <c:max val="5"/>
        </c:scaling>
        <c:axPos val="l"/>
        <c:majorGridlines/>
        <c:numFmt formatCode="General" sourceLinked="1"/>
        <c:tickLblPos val="nextTo"/>
        <c:crossAx val="6701913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0.25</cdr:x>
      <cdr:y>0.88114</cdr:y>
    </cdr:from>
    <cdr:to>
      <cdr:x>0.48333</cdr:x>
      <cdr:y>0.96532</cdr:y>
    </cdr:to>
    <cdr:sp macro="" textlink="">
      <cdr:nvSpPr>
        <cdr:cNvPr id="2" name="Flowchart: Process 1"/>
        <cdr:cNvSpPr/>
      </cdr:nvSpPr>
      <cdr:spPr>
        <a:xfrm xmlns:a="http://schemas.openxmlformats.org/drawingml/2006/main">
          <a:off x="2286000" y="3048000"/>
          <a:ext cx="2133600" cy="291196"/>
        </a:xfrm>
        <a:prstGeom xmlns:a="http://schemas.openxmlformats.org/drawingml/2006/main" prst="flowChartProcess">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a:lvl1pPr>
          </a:lstStyle>
          <a:p>
            <a:endParaRPr lang="en-US"/>
          </a:p>
        </p:txBody>
      </p:sp>
      <p:sp>
        <p:nvSpPr>
          <p:cNvPr id="64515" name="Rectangle 3"/>
          <p:cNvSpPr>
            <a:spLocks noGrp="1" noChangeArrowheads="1"/>
          </p:cNvSpPr>
          <p:nvPr>
            <p:ph type="dt" idx="1"/>
          </p:nvPr>
        </p:nvSpPr>
        <p:spPr bwMode="auto">
          <a:xfrm>
            <a:off x="4014788"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a:lvl1pPr>
          </a:lstStyle>
          <a:p>
            <a:endParaRPr lang="en-US"/>
          </a:p>
        </p:txBody>
      </p:sp>
      <p:sp>
        <p:nvSpPr>
          <p:cNvPr id="64516"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a:effectLst/>
        </p:spPr>
      </p:sp>
      <p:sp>
        <p:nvSpPr>
          <p:cNvPr id="64517" name="Rectangle 5"/>
          <p:cNvSpPr>
            <a:spLocks noGrp="1" noChangeArrowheads="1"/>
          </p:cNvSpPr>
          <p:nvPr>
            <p:ph type="body" sz="quarter" idx="3"/>
          </p:nvPr>
        </p:nvSpPr>
        <p:spPr bwMode="auto">
          <a:xfrm>
            <a:off x="708025" y="4479925"/>
            <a:ext cx="5670550"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a:lvl1pPr>
          </a:lstStyle>
          <a:p>
            <a:endParaRPr lang="en-US"/>
          </a:p>
        </p:txBody>
      </p:sp>
      <p:sp>
        <p:nvSpPr>
          <p:cNvPr id="64519" name="Rectangle 7"/>
          <p:cNvSpPr>
            <a:spLocks noGrp="1" noChangeArrowheads="1"/>
          </p:cNvSpPr>
          <p:nvPr>
            <p:ph type="sldNum" sz="quarter" idx="5"/>
          </p:nvPr>
        </p:nvSpPr>
        <p:spPr bwMode="auto">
          <a:xfrm>
            <a:off x="4014788" y="8956675"/>
            <a:ext cx="3070225" cy="471488"/>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a:lvl1pPr>
          </a:lstStyle>
          <a:p>
            <a:fld id="{1F95AFC1-46BB-426E-9220-E7995C1001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068FC-36F2-4D10-8F02-1E20EC8DC321}" type="slidenum">
              <a:rPr lang="en-US"/>
              <a:pPr/>
              <a:t>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more emphasis throughout at how identifying the specific components relative to creating tool for measuring.  they go together of course, but people going to be more interested initially in the components.</a:t>
            </a:r>
          </a:p>
          <a:p>
            <a:endParaRPr lang="en-US"/>
          </a:p>
          <a:p>
            <a:r>
              <a:rPr lang="en-US"/>
              <a:t>Need to add more on teaching skills.  Take out a little of validation. Change the table so that it’s just three main categories with some examples form my work under those.  Save the table for later in the lit review.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E68AF-B54C-4AF9-BF43-A4AD5CBE751E}" type="slidenum">
              <a:rPr lang="en-US"/>
              <a:pPr/>
              <a:t>29</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t>set this up with question-- Does this tell us anythiing about how students solve science problems?  </a:t>
            </a:r>
          </a:p>
          <a:p>
            <a:r>
              <a:rPr lang="en-US"/>
              <a:t>Physics problems in particular?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BE057CC-22B4-47D8-A51B-FE4642B991EB}" type="slidenum">
              <a:rPr lang="en-US" smtClean="0">
                <a:latin typeface="Arial" charset="0"/>
              </a:rPr>
              <a:pPr/>
              <a:t>3</a:t>
            </a:fld>
            <a:endParaRPr lang="en-US" smtClean="0">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latin typeface="Arial" charset="0"/>
              </a:rPr>
              <a:t>preintroduction-- almost everyone in science education agrees that most important thing for students to learn is problem solving.  this also matches feedback from alumni and employers as to most important aspect of university science education.  But what do we know about how to actually teach problem solving?  And, how can we measure it to know if our students are learning it and how we might teach them better?  </a:t>
            </a:r>
          </a:p>
          <a:p>
            <a:pPr eaLnBrk="1" hangingPunct="1"/>
            <a:r>
              <a:rPr lang="en-US" smtClean="0">
                <a:latin typeface="Arial" charset="0"/>
              </a:rPr>
              <a:t>this research is providing important first step towards those goals.</a:t>
            </a:r>
          </a:p>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68405-C019-4B7D-9F77-7A23E79F391C}" type="slidenum">
              <a:rPr lang="en-US"/>
              <a:pPr/>
              <a:t>10</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add “motivation” maybe?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2D66C-97D1-410E-8F30-FC23F8F109C9}" type="slidenum">
              <a:rPr lang="en-US"/>
              <a:pPr/>
              <a:t>11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lay out challenges to motivate solution</a:t>
            </a:r>
          </a:p>
          <a:p>
            <a:r>
              <a:rPr lang="en-US"/>
              <a:t>1) how to find out more than just, could or could not solve?</a:t>
            </a:r>
          </a:p>
          <a:p>
            <a:endParaRPr lang="en-US"/>
          </a:p>
          <a:p>
            <a:r>
              <a:rPr lang="en-US"/>
              <a:t>2) how to make content free measurements?  Nobody else has.</a:t>
            </a:r>
          </a:p>
          <a:p>
            <a:r>
              <a:rPr lang="en-US"/>
              <a:t>3) what are all the components that matter?</a:t>
            </a:r>
          </a:p>
          <a:p>
            <a:endParaRPr lang="en-US"/>
          </a:p>
          <a:p>
            <a:endParaRPr lang="en-US"/>
          </a:p>
          <a:p>
            <a:r>
              <a:rPr lang="en-US"/>
              <a:t>wide range of people because specific modes of failure become most apparent. makes it possible to identify specific reasons and hence components.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2E070-E92A-458D-9944-88A4FF3A98C7}" type="slidenum">
              <a:rPr lang="en-US"/>
              <a:pPr/>
              <a:t>13</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I am sure you will put in somewhere, but remember to note that people doing this are really solving the problem, but intern scenario make them less self conscious and artificial, gets them past places wehre stuck.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2E070-E92A-458D-9944-88A4FF3A98C7}" type="slidenum">
              <a:rPr lang="en-US"/>
              <a:pPr/>
              <a:t>15</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I am sure you will put in somewhere, but remember to note that people doing this are really solving the problem, but intern scenario make them less self conscious and artificial, gets them past places wehre stuck.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D6E8D-3097-47C5-81C6-9F5BFEA60B29}" type="slidenum">
              <a:rPr lang="en-US"/>
              <a:pPr/>
              <a:t>21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discuss how revealed 44 components.  give list of those, with some examples of a few.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D59BA-483F-44E1-8D3A-588A37F1D11C}" type="slidenum">
              <a:rPr lang="en-US"/>
              <a:pPr/>
              <a:t>23</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set this up with question-- Does this tell us anythiing about how students solve science problems?  </a:t>
            </a:r>
          </a:p>
          <a:p>
            <a:r>
              <a:rPr lang="en-US"/>
              <a:t>Physics problems in particular?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E68AF-B54C-4AF9-BF43-A4AD5CBE751E}" type="slidenum">
              <a:rPr lang="en-US"/>
              <a:pPr/>
              <a:t>28</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t>set this up with question-- Does this tell us anythiing about how students solve science problems?  </a:t>
            </a:r>
          </a:p>
          <a:p>
            <a:r>
              <a:rPr lang="en-US"/>
              <a:t>Physics problems in particular?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268AD-C2A4-4E8F-8C16-6E1174CB95B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50D447-C0C4-4FA6-9CD4-1D089035D6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215AFC-C27C-4235-A189-64A1852EA5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DBD91A-43DB-4365-A277-52C1417249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BDCA1-8DB3-403F-96BD-5337E7EA1F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6B7065-779B-47C2-BC0D-39E963474B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666F41A-BADD-4F92-9196-07F08FCF65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FC8348-1C34-4470-916B-DC2E4A1753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CB8A7D-0C0E-420D-8FFB-DDB5A8B3D5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5EEFE-D707-401F-A376-1209454F67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5B86EF-0015-4B21-85E2-48D96F2A323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6CE9AA-9AC3-4717-B2D2-257A19E213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0wLycAQ9CzwvcM&amp;tbnid=7LT9eQqLU59J2M:&amp;ved=0CAUQjRw&amp;url=http://www.colorado.edu/news/releases/2010/09/22/us-senate-confirms-cu-nobel-laureate-carl-wieman-associate-director-science&amp;ei=4JZkUtmiAeSdyQGrs4DoAw&amp;bvm=bv.54934254,d.aWc&amp;psig=AFQjCNGQs-FUyfz_b-Y2z7snW4ZcJk6xKA&amp;ust=138241032785840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ysics.umd.edu/perg/abp/aha/index.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5.bin"/><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057400"/>
            <a:ext cx="8686800" cy="1470025"/>
          </a:xfrm>
        </p:spPr>
        <p:txBody>
          <a:bodyPr/>
          <a:lstStyle/>
          <a:p>
            <a:pPr algn="l"/>
            <a:r>
              <a:rPr lang="en-US" sz="4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Problem Solving </a:t>
            </a:r>
            <a:r>
              <a:rPr lang="en-US" sz="4000" b="1" dirty="0" smtClean="0">
                <a:solidFill>
                  <a:srgbClr val="3333CC"/>
                </a:solidFill>
                <a:effectLst>
                  <a:outerShdw blurRad="38100" dist="38100" dir="2700000" algn="tl">
                    <a:srgbClr val="000000">
                      <a:alpha val="43137"/>
                    </a:srgbClr>
                  </a:outerShdw>
                </a:effectLst>
                <a:latin typeface="Tahoma" pitchFamily="34" charset="0"/>
                <a:ea typeface="Tahoma" pitchFamily="34" charset="0"/>
                <a:cs typeface="Tahoma" pitchFamily="34" charset="0"/>
              </a:rPr>
              <a:t>Assessment </a:t>
            </a:r>
            <a:endParaRPr lang="en-US" sz="3600" b="1" dirty="0">
              <a:solidFill>
                <a:schemeClr val="accent2"/>
              </a:solidFill>
              <a:effectLst>
                <a:outerShdw blurRad="38100" dist="38100" dir="2700000" algn="tl">
                  <a:srgbClr val="C0C0C0"/>
                </a:outerShdw>
              </a:effectLst>
              <a:latin typeface="Tahoma" pitchFamily="34" charset="0"/>
            </a:endParaRPr>
          </a:p>
        </p:txBody>
      </p:sp>
      <p:sp>
        <p:nvSpPr>
          <p:cNvPr id="2051" name="Rectangle 3"/>
          <p:cNvSpPr>
            <a:spLocks noGrp="1" noChangeArrowheads="1"/>
          </p:cNvSpPr>
          <p:nvPr>
            <p:ph type="subTitle" idx="1"/>
          </p:nvPr>
        </p:nvSpPr>
        <p:spPr>
          <a:xfrm>
            <a:off x="1371600" y="3810000"/>
            <a:ext cx="6400800" cy="1752600"/>
          </a:xfrm>
        </p:spPr>
        <p:txBody>
          <a:bodyPr/>
          <a:lstStyle/>
          <a:p>
            <a:pPr algn="l"/>
            <a:r>
              <a:rPr lang="en-US" sz="3600" b="1" dirty="0">
                <a:effectLst>
                  <a:outerShdw blurRad="38100" dist="38100" dir="2700000" algn="tl">
                    <a:srgbClr val="C0C0C0"/>
                  </a:outerShdw>
                </a:effectLst>
                <a:latin typeface="Calibri" pitchFamily="34" charset="0"/>
              </a:rPr>
              <a:t>Wendy Adams</a:t>
            </a:r>
          </a:p>
          <a:p>
            <a:pPr algn="l"/>
            <a:endParaRPr lang="en-US" sz="1400" b="1" dirty="0">
              <a:effectLst>
                <a:outerShdw blurRad="38100" dist="38100" dir="2700000" algn="tl">
                  <a:srgbClr val="C0C0C0"/>
                </a:outerShdw>
              </a:effectLst>
            </a:endParaRPr>
          </a:p>
        </p:txBody>
      </p:sp>
      <p:sp>
        <p:nvSpPr>
          <p:cNvPr id="2054" name="Line 6"/>
          <p:cNvSpPr>
            <a:spLocks noChangeShapeType="1"/>
          </p:cNvSpPr>
          <p:nvPr/>
        </p:nvSpPr>
        <p:spPr bwMode="auto">
          <a:xfrm>
            <a:off x="304800" y="3429000"/>
            <a:ext cx="8077200" cy="0"/>
          </a:xfrm>
          <a:prstGeom prst="line">
            <a:avLst/>
          </a:prstGeom>
          <a:noFill/>
          <a:ln w="57150" cmpd="thinThick">
            <a:solidFill>
              <a:schemeClr val="tx1"/>
            </a:solidFill>
            <a:round/>
            <a:headEnd/>
            <a:tailEnd/>
          </a:ln>
          <a:effectLst/>
        </p:spPr>
        <p:txBody>
          <a:bodyPr/>
          <a:lstStyle/>
          <a:p>
            <a:endParaRPr lang="en-US"/>
          </a:p>
        </p:txBody>
      </p:sp>
      <p:sp>
        <p:nvSpPr>
          <p:cNvPr id="2055" name="Line 7"/>
          <p:cNvSpPr>
            <a:spLocks noChangeShapeType="1"/>
          </p:cNvSpPr>
          <p:nvPr/>
        </p:nvSpPr>
        <p:spPr bwMode="auto">
          <a:xfrm>
            <a:off x="457200" y="2286000"/>
            <a:ext cx="0" cy="1524000"/>
          </a:xfrm>
          <a:prstGeom prst="line">
            <a:avLst/>
          </a:prstGeom>
          <a:noFill/>
          <a:ln w="47625">
            <a:solidFill>
              <a:schemeClr val="tx1"/>
            </a:solidFill>
            <a:round/>
            <a:headEnd/>
            <a:tailEnd/>
          </a:ln>
          <a:effectLst/>
        </p:spPr>
        <p:txBody>
          <a:bodyPr/>
          <a:lstStyle/>
          <a:p>
            <a:endParaRPr lang="en-US"/>
          </a:p>
        </p:txBody>
      </p:sp>
      <p:pic>
        <p:nvPicPr>
          <p:cNvPr id="9" name="Picture 4" descr="j0406372[1]"/>
          <p:cNvPicPr>
            <a:picLocks noChangeAspect="1" noChangeArrowheads="1"/>
          </p:cNvPicPr>
          <p:nvPr/>
        </p:nvPicPr>
        <p:blipFill>
          <a:blip r:embed="rId3" cstate="print"/>
          <a:srcRect/>
          <a:stretch>
            <a:fillRect/>
          </a:stretch>
        </p:blipFill>
        <p:spPr bwMode="auto">
          <a:xfrm>
            <a:off x="7315200" y="4495800"/>
            <a:ext cx="1387475" cy="1946275"/>
          </a:xfrm>
          <a:prstGeom prst="rect">
            <a:avLst/>
          </a:prstGeom>
          <a:noFill/>
          <a:ln w="9525">
            <a:noFill/>
            <a:miter lim="800000"/>
            <a:headEnd/>
            <a:tailEnd/>
          </a:ln>
        </p:spPr>
      </p:pic>
      <p:pic>
        <p:nvPicPr>
          <p:cNvPr id="7" name="Picture 6" descr="unc_logo_bear.gif"/>
          <p:cNvPicPr/>
          <p:nvPr/>
        </p:nvPicPr>
        <p:blipFill>
          <a:blip r:embed="rId4" cstate="print"/>
          <a:stretch>
            <a:fillRect/>
          </a:stretch>
        </p:blipFill>
        <p:spPr>
          <a:xfrm>
            <a:off x="1524000" y="5029200"/>
            <a:ext cx="2819400" cy="1066800"/>
          </a:xfrm>
          <a:prstGeom prst="rect">
            <a:avLst/>
          </a:prstGeom>
        </p:spPr>
      </p:pic>
      <p:sp>
        <p:nvSpPr>
          <p:cNvPr id="8" name="Rectangle 7"/>
          <p:cNvSpPr/>
          <p:nvPr/>
        </p:nvSpPr>
        <p:spPr>
          <a:xfrm>
            <a:off x="1752600" y="6096000"/>
            <a:ext cx="2484976" cy="338554"/>
          </a:xfrm>
          <a:prstGeom prst="rect">
            <a:avLst/>
          </a:prstGeom>
        </p:spPr>
        <p:txBody>
          <a:bodyPr wrap="none">
            <a:spAutoFit/>
          </a:bodyPr>
          <a:lstStyle/>
          <a:p>
            <a:r>
              <a:rPr lang="en-US" sz="1600" b="1" i="1" dirty="0" smtClean="0">
                <a:solidFill>
                  <a:srgbClr val="336699"/>
                </a:solidFill>
                <a:latin typeface="Times New Roman" pitchFamily="18" charset="0"/>
                <a:cs typeface="Times New Roman" pitchFamily="18" charset="0"/>
              </a:rPr>
              <a:t>Bringing Education to Life</a:t>
            </a:r>
            <a:endParaRPr lang="en-US" sz="1600" b="1" i="1" dirty="0">
              <a:solidFill>
                <a:srgbClr val="3366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57200"/>
            <a:ext cx="8229600" cy="1401763"/>
          </a:xfrm>
        </p:spPr>
        <p:txBody>
          <a:bodyPr/>
          <a:lstStyle/>
          <a:p>
            <a:r>
              <a:rPr lang="en-US" sz="4000" b="1" dirty="0">
                <a:effectLst>
                  <a:outerShdw blurRad="38100" dist="38100" dir="2700000" algn="tl">
                    <a:srgbClr val="C0C0C0"/>
                  </a:outerShdw>
                </a:effectLst>
                <a:latin typeface="Tahoma" pitchFamily="34" charset="0"/>
              </a:rPr>
              <a:t>Problem Solving </a:t>
            </a:r>
            <a:r>
              <a:rPr lang="en-US" sz="4000" b="1" dirty="0" smtClean="0">
                <a:effectLst>
                  <a:outerShdw blurRad="38100" dist="38100" dir="2700000" algn="tl">
                    <a:srgbClr val="C0C0C0"/>
                  </a:outerShdw>
                </a:effectLst>
                <a:latin typeface="Tahoma" pitchFamily="34" charset="0"/>
              </a:rPr>
              <a:t>Sub-skills</a:t>
            </a:r>
            <a:endParaRPr lang="en-US" sz="4000" b="1" dirty="0">
              <a:effectLst>
                <a:outerShdw blurRad="38100" dist="38100" dir="2700000" algn="tl">
                  <a:srgbClr val="C0C0C0"/>
                </a:outerShdw>
              </a:effectLst>
              <a:latin typeface="Tahoma" pitchFamily="34" charset="0"/>
            </a:endParaRPr>
          </a:p>
        </p:txBody>
      </p:sp>
      <p:sp>
        <p:nvSpPr>
          <p:cNvPr id="143363" name="Rectangle 3"/>
          <p:cNvSpPr>
            <a:spLocks noGrp="1" noChangeArrowheads="1"/>
          </p:cNvSpPr>
          <p:nvPr>
            <p:ph type="body" idx="1"/>
          </p:nvPr>
        </p:nvSpPr>
        <p:spPr>
          <a:xfrm>
            <a:off x="685800" y="2332038"/>
            <a:ext cx="7924800" cy="4525962"/>
          </a:xfrm>
        </p:spPr>
        <p:txBody>
          <a:bodyPr/>
          <a:lstStyle/>
          <a:p>
            <a:pPr algn="ctr">
              <a:buFontTx/>
              <a:buNone/>
            </a:pPr>
            <a:r>
              <a:rPr lang="en-US" sz="2800" dirty="0">
                <a:effectLst>
                  <a:outerShdw blurRad="38100" dist="38100" dir="2700000" algn="tl">
                    <a:srgbClr val="C0C0C0"/>
                  </a:outerShdw>
                </a:effectLst>
              </a:rPr>
              <a:t>	</a:t>
            </a:r>
            <a:r>
              <a:rPr lang="en-US" sz="2800" dirty="0">
                <a:solidFill>
                  <a:srgbClr val="3333CC"/>
                </a:solidFill>
                <a:effectLst>
                  <a:outerShdw blurRad="38100" dist="38100" dir="2700000" algn="tl">
                    <a:srgbClr val="C0C0C0"/>
                  </a:outerShdw>
                </a:effectLst>
                <a:latin typeface="Comic Sans MS" pitchFamily="66" charset="0"/>
              </a:rPr>
              <a:t>Anything that can affect the subject’s ability to solve the problem.</a:t>
            </a:r>
          </a:p>
          <a:p>
            <a:pPr algn="ctr">
              <a:buFontTx/>
              <a:buNone/>
            </a:pPr>
            <a:endParaRPr lang="en-US" sz="2800" dirty="0">
              <a:solidFill>
                <a:srgbClr val="3333CC"/>
              </a:solidFill>
              <a:effectLst>
                <a:outerShdw blurRad="38100" dist="38100" dir="2700000" algn="tl">
                  <a:srgbClr val="C0C0C0"/>
                </a:outerShdw>
              </a:effectLst>
              <a:latin typeface="Comic Sans MS" pitchFamily="66" charset="0"/>
            </a:endParaRPr>
          </a:p>
          <a:p>
            <a:pPr>
              <a:buFontTx/>
              <a:buNone/>
            </a:pPr>
            <a:r>
              <a:rPr lang="en-US" sz="2800" b="1" dirty="0">
                <a:solidFill>
                  <a:srgbClr val="CC0000"/>
                </a:solidFill>
                <a:effectLst>
                  <a:outerShdw blurRad="38100" dist="38100" dir="2700000" algn="tl">
                    <a:srgbClr val="C0C0C0"/>
                  </a:outerShdw>
                </a:effectLst>
                <a:latin typeface="Comic Sans MS" pitchFamily="66" charset="0"/>
              </a:rPr>
              <a:t>	</a:t>
            </a:r>
            <a:r>
              <a:rPr lang="en-US" sz="2800" b="1" dirty="0">
                <a:solidFill>
                  <a:srgbClr val="7A0000"/>
                </a:solidFill>
                <a:effectLst>
                  <a:outerShdw blurRad="38100" dist="38100" dir="2700000" algn="tl">
                    <a:srgbClr val="C0C0C0"/>
                  </a:outerShdw>
                </a:effectLst>
                <a:latin typeface="Comic Sans MS" pitchFamily="66" charset="0"/>
              </a:rPr>
              <a:t>‘Addition’ </a:t>
            </a:r>
          </a:p>
          <a:p>
            <a:pPr>
              <a:buFontTx/>
              <a:buNone/>
            </a:pPr>
            <a:r>
              <a:rPr lang="en-US" sz="2800" b="1" dirty="0">
                <a:solidFill>
                  <a:srgbClr val="7A0000"/>
                </a:solidFill>
                <a:effectLst>
                  <a:outerShdw blurRad="38100" dist="38100" dir="2700000" algn="tl">
                    <a:srgbClr val="C0C0C0"/>
                  </a:outerShdw>
                </a:effectLst>
                <a:latin typeface="Comic Sans MS" pitchFamily="66" charset="0"/>
              </a:rPr>
              <a:t>	‘Connects steps and Pieces’ </a:t>
            </a:r>
          </a:p>
          <a:p>
            <a:pPr>
              <a:buFontTx/>
              <a:buNone/>
            </a:pPr>
            <a:r>
              <a:rPr lang="en-US" sz="2800" b="1" dirty="0">
                <a:solidFill>
                  <a:srgbClr val="7A0000"/>
                </a:solidFill>
                <a:effectLst>
                  <a:outerShdw blurRad="38100" dist="38100" dir="2700000" algn="tl">
                    <a:srgbClr val="C0C0C0"/>
                  </a:outerShdw>
                </a:effectLst>
                <a:latin typeface="Comic Sans MS" pitchFamily="66" charset="0"/>
              </a:rPr>
              <a:t>	‘Wants to succeed on “test”’</a:t>
            </a:r>
          </a:p>
          <a:p>
            <a:endParaRPr lang="en-US" sz="2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152400"/>
            <a:ext cx="8229600" cy="838200"/>
          </a:xfrm>
        </p:spPr>
        <p:txBody>
          <a:bodyPr/>
          <a:lstStyle/>
          <a:p>
            <a:r>
              <a:rPr lang="en-US" sz="3600" b="1" dirty="0" smtClean="0">
                <a:effectLst>
                  <a:outerShdw blurRad="38100" dist="38100" dir="2700000" algn="tl">
                    <a:srgbClr val="C0C0C0"/>
                  </a:outerShdw>
                </a:effectLst>
                <a:latin typeface="Tahoma" pitchFamily="34" charset="0"/>
              </a:rPr>
              <a:t>Problem Solving Assessment</a:t>
            </a:r>
            <a:r>
              <a:rPr lang="en-US" b="1" dirty="0" smtClean="0">
                <a:effectLst>
                  <a:outerShdw blurRad="38100" dist="38100" dir="2700000" algn="tl">
                    <a:srgbClr val="C0C0C0"/>
                  </a:outerShdw>
                </a:effectLst>
                <a:latin typeface="Tahoma" pitchFamily="34" charset="0"/>
              </a:rPr>
              <a:t> </a:t>
            </a:r>
            <a:endParaRPr lang="en-US" b="1" dirty="0">
              <a:effectLst>
                <a:outerShdw blurRad="38100" dist="38100" dir="2700000" algn="tl">
                  <a:srgbClr val="C0C0C0"/>
                </a:outerShdw>
              </a:effectLst>
              <a:latin typeface="Tahoma" pitchFamily="34" charset="0"/>
            </a:endParaRPr>
          </a:p>
        </p:txBody>
      </p:sp>
      <p:sp>
        <p:nvSpPr>
          <p:cNvPr id="84995" name="Rectangle 3"/>
          <p:cNvSpPr>
            <a:spLocks noGrp="1" noChangeArrowheads="1"/>
          </p:cNvSpPr>
          <p:nvPr>
            <p:ph type="body" idx="1"/>
          </p:nvPr>
        </p:nvSpPr>
        <p:spPr>
          <a:xfrm>
            <a:off x="228600" y="2590800"/>
            <a:ext cx="7924800" cy="4038600"/>
          </a:xfrm>
        </p:spPr>
        <p:txBody>
          <a:bodyPr/>
          <a:lstStyle/>
          <a:p>
            <a:pPr>
              <a:buFontTx/>
              <a:buNone/>
            </a:pPr>
            <a:endParaRPr lang="en-US" sz="2400" b="1" dirty="0">
              <a:effectLst>
                <a:outerShdw blurRad="38100" dist="38100" dir="2700000" algn="tl">
                  <a:srgbClr val="C0C0C0"/>
                </a:outerShdw>
              </a:effectLst>
            </a:endParaRPr>
          </a:p>
          <a:p>
            <a:r>
              <a:rPr lang="en-US" sz="2800" dirty="0" smtClean="0">
                <a:effectLst>
                  <a:outerShdw blurRad="38100" dist="38100" dir="2700000" algn="tl">
                    <a:srgbClr val="C0C0C0"/>
                  </a:outerShdw>
                </a:effectLst>
              </a:rPr>
              <a:t>How </a:t>
            </a:r>
            <a:r>
              <a:rPr lang="en-US" sz="2800" dirty="0">
                <a:effectLst>
                  <a:outerShdw blurRad="38100" dist="38100" dir="2700000" algn="tl">
                    <a:srgbClr val="C0C0C0"/>
                  </a:outerShdw>
                </a:effectLst>
              </a:rPr>
              <a:t>can </a:t>
            </a:r>
            <a:r>
              <a:rPr lang="en-US" sz="2800" dirty="0">
                <a:solidFill>
                  <a:srgbClr val="3333CC"/>
                </a:solidFill>
                <a:effectLst>
                  <a:outerShdw blurRad="38100" dist="38100" dir="2700000" algn="tl">
                    <a:srgbClr val="C0C0C0"/>
                  </a:outerShdw>
                </a:effectLst>
                <a:latin typeface="Comic Sans MS" pitchFamily="66" charset="0"/>
              </a:rPr>
              <a:t>physics - free</a:t>
            </a:r>
            <a:r>
              <a:rPr lang="en-US" sz="2800" dirty="0">
                <a:effectLst>
                  <a:outerShdw blurRad="38100" dist="38100" dir="2700000" algn="tl">
                    <a:srgbClr val="C0C0C0"/>
                  </a:outerShdw>
                </a:effectLst>
              </a:rPr>
              <a:t> measurements be made?</a:t>
            </a:r>
          </a:p>
          <a:p>
            <a:endParaRPr lang="en-US" sz="2800" dirty="0">
              <a:effectLst>
                <a:outerShdw blurRad="38100" dist="38100" dir="2700000" algn="tl">
                  <a:srgbClr val="C0C0C0"/>
                </a:outerShdw>
              </a:effectLst>
            </a:endParaRPr>
          </a:p>
          <a:p>
            <a:r>
              <a:rPr lang="en-US" sz="2800" dirty="0">
                <a:effectLst>
                  <a:outerShdw blurRad="38100" dist="38100" dir="2700000" algn="tl">
                    <a:srgbClr val="C0C0C0"/>
                  </a:outerShdw>
                </a:effectLst>
              </a:rPr>
              <a:t>Study a wide range of people, </a:t>
            </a:r>
            <a:r>
              <a:rPr lang="en-US" sz="2800" dirty="0" smtClean="0">
                <a:effectLst>
                  <a:outerShdw blurRad="38100" dist="38100" dir="2700000" algn="tl">
                    <a:srgbClr val="C0C0C0"/>
                  </a:outerShdw>
                </a:effectLst>
              </a:rPr>
              <a:t>solving complex problems </a:t>
            </a:r>
          </a:p>
          <a:p>
            <a:pPr lvl="1"/>
            <a:r>
              <a:rPr lang="en-US" dirty="0" smtClean="0">
                <a:effectLst>
                  <a:outerShdw blurRad="38100" dist="38100" dir="2700000" algn="tl">
                    <a:srgbClr val="C0C0C0"/>
                  </a:outerShdw>
                </a:effectLst>
              </a:rPr>
              <a:t>Specific failures show specific sub-skills. </a:t>
            </a:r>
            <a:endParaRPr lang="en-US" dirty="0">
              <a:effectLst>
                <a:outerShdw blurRad="38100" dist="38100" dir="2700000" algn="tl">
                  <a:srgbClr val="C0C0C0"/>
                </a:outerShdw>
              </a:effectLst>
            </a:endParaRPr>
          </a:p>
          <a:p>
            <a:pPr>
              <a:buFontTx/>
              <a:buNone/>
            </a:pPr>
            <a:endParaRPr lang="en-US" sz="2400" b="1" dirty="0">
              <a:effectLst>
                <a:outerShdw blurRad="38100" dist="38100" dir="2700000" algn="tl">
                  <a:srgbClr val="C0C0C0"/>
                </a:outerShdw>
              </a:effectLst>
            </a:endParaRPr>
          </a:p>
        </p:txBody>
      </p:sp>
      <p:pic>
        <p:nvPicPr>
          <p:cNvPr id="84998" name="Picture 6" descr="j0406372[1]"/>
          <p:cNvPicPr>
            <a:picLocks noChangeAspect="1" noChangeArrowheads="1"/>
          </p:cNvPicPr>
          <p:nvPr/>
        </p:nvPicPr>
        <p:blipFill>
          <a:blip r:embed="rId3" cstate="print"/>
          <a:srcRect/>
          <a:stretch>
            <a:fillRect/>
          </a:stretch>
        </p:blipFill>
        <p:spPr bwMode="auto">
          <a:xfrm>
            <a:off x="7251700" y="914400"/>
            <a:ext cx="1387475" cy="1946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 y="228600"/>
            <a:ext cx="9296400" cy="990600"/>
          </a:xfrm>
        </p:spPr>
        <p:txBody>
          <a:bodyPr/>
          <a:lstStyle/>
          <a:p>
            <a:r>
              <a:rPr lang="en-US" sz="3200" b="1" dirty="0" smtClean="0">
                <a:effectLst>
                  <a:outerShdw blurRad="38100" dist="38100" dir="2700000" algn="tl">
                    <a:srgbClr val="C0C0C0"/>
                  </a:outerShdw>
                </a:effectLst>
                <a:latin typeface="Tahoma" pitchFamily="34" charset="0"/>
              </a:rPr>
              <a:t>PSSA - </a:t>
            </a:r>
            <a:r>
              <a:rPr lang="en-US" sz="3200" dirty="0" smtClean="0">
                <a:effectLst>
                  <a:outerShdw blurRad="38100" dist="38100" dir="2700000" algn="tl">
                    <a:srgbClr val="C0C0C0"/>
                  </a:outerShdw>
                </a:effectLst>
                <a:latin typeface="Tahoma" pitchFamily="34" charset="0"/>
              </a:rPr>
              <a:t>Problem Solving skill Spectra Analysis</a:t>
            </a:r>
            <a:endParaRPr lang="en-US" sz="3200" b="1" dirty="0">
              <a:effectLst>
                <a:outerShdw blurRad="38100" dist="38100" dir="2700000" algn="tl">
                  <a:srgbClr val="C0C0C0"/>
                </a:outerShdw>
              </a:effectLst>
              <a:latin typeface="Tahoma" pitchFamily="34" charset="0"/>
            </a:endParaRPr>
          </a:p>
        </p:txBody>
      </p:sp>
      <p:sp>
        <p:nvSpPr>
          <p:cNvPr id="178179" name="Rectangle 3"/>
          <p:cNvSpPr>
            <a:spLocks noGrp="1" noChangeArrowheads="1"/>
          </p:cNvSpPr>
          <p:nvPr>
            <p:ph type="body" idx="1"/>
          </p:nvPr>
        </p:nvSpPr>
        <p:spPr>
          <a:xfrm>
            <a:off x="0" y="1257300"/>
            <a:ext cx="5105400" cy="3200400"/>
          </a:xfrm>
        </p:spPr>
        <p:txBody>
          <a:bodyPr/>
          <a:lstStyle/>
          <a:p>
            <a:pPr>
              <a:buSzPct val="75000"/>
              <a:buFontTx/>
              <a:buBlip>
                <a:blip r:embed="rId3"/>
              </a:buBlip>
            </a:pPr>
            <a:r>
              <a:rPr lang="en-US" sz="2400" b="1" dirty="0">
                <a:effectLst>
                  <a:outerShdw blurRad="38100" dist="38100" dir="2700000" algn="tl">
                    <a:srgbClr val="C0C0C0"/>
                  </a:outerShdw>
                </a:effectLst>
              </a:rPr>
              <a:t>Base problem from the Jasper Woodbury Series</a:t>
            </a:r>
            <a:r>
              <a:rPr lang="en-US" sz="2400" b="1" dirty="0" smtClean="0">
                <a:effectLst>
                  <a:outerShdw blurRad="38100" dist="38100" dir="2700000" algn="tl">
                    <a:srgbClr val="C0C0C0"/>
                  </a:outerShdw>
                </a:effectLst>
              </a:rPr>
              <a:t>*</a:t>
            </a:r>
          </a:p>
          <a:p>
            <a:pPr>
              <a:buSzPct val="75000"/>
            </a:pPr>
            <a:r>
              <a:rPr lang="en-US" sz="2400" dirty="0" smtClean="0">
                <a:effectLst>
                  <a:outerShdw blurRad="38100" dist="38100" dir="2700000" algn="tl">
                    <a:srgbClr val="C0C0C0"/>
                  </a:outerShdw>
                </a:effectLst>
              </a:rPr>
              <a:t>Story opens with Larry teaching Emily how to fly his ultra-light plane.</a:t>
            </a:r>
          </a:p>
          <a:p>
            <a:pPr>
              <a:buSzPct val="75000"/>
            </a:pPr>
            <a:r>
              <a:rPr lang="en-US" sz="2400" dirty="0" smtClean="0">
                <a:effectLst>
                  <a:outerShdw blurRad="38100" dist="38100" dir="2700000" algn="tl">
                    <a:srgbClr val="C0C0C0"/>
                  </a:outerShdw>
                </a:effectLst>
              </a:rPr>
              <a:t>Jasper tells Emily and Larry about camping trip at Boone’s Meadow 5 miles in.</a:t>
            </a:r>
          </a:p>
          <a:p>
            <a:pPr>
              <a:buSzPct val="75000"/>
            </a:pPr>
            <a:r>
              <a:rPr lang="en-US" sz="2400" dirty="0" smtClean="0">
                <a:effectLst>
                  <a:outerShdw blurRad="38100" dist="38100" dir="2700000" algn="tl">
                    <a:srgbClr val="C0C0C0"/>
                  </a:outerShdw>
                </a:effectLst>
              </a:rPr>
              <a:t>Jasper finds wounded Eagle</a:t>
            </a:r>
            <a:endParaRPr lang="en-US" sz="2400" dirty="0">
              <a:solidFill>
                <a:schemeClr val="accent2"/>
              </a:solidFill>
            </a:endParaRPr>
          </a:p>
        </p:txBody>
      </p:sp>
      <p:sp>
        <p:nvSpPr>
          <p:cNvPr id="178181" name="Rectangle 5"/>
          <p:cNvSpPr>
            <a:spLocks noChangeArrowheads="1"/>
          </p:cNvSpPr>
          <p:nvPr/>
        </p:nvSpPr>
        <p:spPr bwMode="auto">
          <a:xfrm>
            <a:off x="0" y="4848225"/>
            <a:ext cx="9144000" cy="2057400"/>
          </a:xfrm>
          <a:prstGeom prst="rect">
            <a:avLst/>
          </a:prstGeom>
          <a:noFill/>
          <a:ln w="9525">
            <a:noFill/>
            <a:miter lim="800000"/>
            <a:headEnd/>
            <a:tailEnd/>
          </a:ln>
          <a:effectLst/>
        </p:spPr>
        <p:txBody>
          <a:bodyPr/>
          <a:lstStyle/>
          <a:p>
            <a:pPr marL="342900" indent="-342900">
              <a:spcBef>
                <a:spcPct val="20000"/>
              </a:spcBef>
              <a:buSzPct val="75000"/>
              <a:buFontTx/>
              <a:buChar char="•"/>
            </a:pPr>
            <a:r>
              <a:rPr lang="en-US" sz="2400" dirty="0" smtClean="0">
                <a:effectLst>
                  <a:outerShdw blurRad="38100" dist="38100" dir="2700000" algn="tl">
                    <a:srgbClr val="C0C0C0"/>
                  </a:outerShdw>
                </a:effectLst>
              </a:rPr>
              <a:t>Emily has complicated problem of planning best transportation considering route, payload, mileage and timing.</a:t>
            </a:r>
          </a:p>
          <a:p>
            <a:pPr marL="342900" indent="-342900">
              <a:spcBef>
                <a:spcPct val="20000"/>
              </a:spcBef>
              <a:buSzPct val="75000"/>
              <a:buFontTx/>
              <a:buChar char="•"/>
            </a:pPr>
            <a:r>
              <a:rPr lang="en-US" sz="2400" dirty="0" smtClean="0">
                <a:effectLst>
                  <a:outerShdw blurRad="38100" dist="38100" dir="2700000" algn="tl">
                    <a:srgbClr val="C0C0C0"/>
                  </a:outerShdw>
                </a:effectLst>
              </a:rPr>
              <a:t>The </a:t>
            </a:r>
            <a:r>
              <a:rPr lang="en-US" sz="2400" dirty="0">
                <a:effectLst>
                  <a:outerShdw blurRad="38100" dist="38100" dir="2700000" algn="tl">
                    <a:srgbClr val="C0C0C0"/>
                  </a:outerShdw>
                </a:effectLst>
              </a:rPr>
              <a:t>Solver is required to help Emily plan the rescue.</a:t>
            </a:r>
          </a:p>
          <a:p>
            <a:pPr marL="342900" indent="-342900">
              <a:spcBef>
                <a:spcPct val="20000"/>
              </a:spcBef>
              <a:buSzPct val="75000"/>
            </a:pPr>
            <a:endParaRPr lang="en-US" sz="800" dirty="0">
              <a:effectLst>
                <a:outerShdw blurRad="38100" dist="38100" dir="2700000" algn="tl">
                  <a:srgbClr val="C0C0C0"/>
                </a:outerShdw>
              </a:effectLst>
            </a:endParaRPr>
          </a:p>
          <a:p>
            <a:pPr marL="342900" indent="-342900">
              <a:spcBef>
                <a:spcPct val="20000"/>
              </a:spcBef>
            </a:pPr>
            <a:r>
              <a:rPr lang="en-US" sz="2400" b="1" dirty="0">
                <a:solidFill>
                  <a:schemeClr val="accent2"/>
                </a:solidFill>
              </a:rPr>
              <a:t>*</a:t>
            </a:r>
            <a:r>
              <a:rPr lang="en-US" sz="2400" dirty="0">
                <a:solidFill>
                  <a:schemeClr val="accent2"/>
                </a:solidFill>
              </a:rPr>
              <a:t>http://peabody.vanderbilt.edu/projects/funded/jasper/</a:t>
            </a:r>
          </a:p>
        </p:txBody>
      </p:sp>
      <p:graphicFrame>
        <p:nvGraphicFramePr>
          <p:cNvPr id="178182" name="Object 6"/>
          <p:cNvGraphicFramePr>
            <a:graphicFrameLocks noChangeAspect="1"/>
          </p:cNvGraphicFramePr>
          <p:nvPr/>
        </p:nvGraphicFramePr>
        <p:xfrm>
          <a:off x="4876800" y="2057400"/>
          <a:ext cx="3962400" cy="2736850"/>
        </p:xfrm>
        <a:graphic>
          <a:graphicData uri="http://schemas.openxmlformats.org/presentationml/2006/ole">
            <p:oleObj spid="_x0000_s178182" name="Picture" r:id="rId4" imgW="1104840" imgH="76212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18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81000"/>
            <a:ext cx="6553200" cy="1295400"/>
          </a:xfrm>
        </p:spPr>
        <p:txBody>
          <a:bodyPr/>
          <a:lstStyle/>
          <a:p>
            <a:r>
              <a:rPr lang="en-US" sz="3200" b="1" dirty="0" smtClean="0">
                <a:effectLst>
                  <a:outerShdw blurRad="38100" dist="38100" dir="2700000" algn="tl">
                    <a:srgbClr val="C0C0C0"/>
                  </a:outerShdw>
                </a:effectLst>
                <a:latin typeface="Tahoma" pitchFamily="34" charset="0"/>
              </a:rPr>
              <a:t>PSSA – </a:t>
            </a:r>
            <a:r>
              <a:rPr lang="en-US" sz="3200" dirty="0" smtClean="0">
                <a:effectLst>
                  <a:outerShdw blurRad="38100" dist="38100" dir="2700000" algn="tl">
                    <a:srgbClr val="C0C0C0"/>
                  </a:outerShdw>
                </a:effectLst>
                <a:latin typeface="Tahoma" pitchFamily="34" charset="0"/>
              </a:rPr>
              <a:t>Problem Solving skill Spectra Analysis</a:t>
            </a:r>
            <a:endParaRPr lang="en-US" sz="3200" dirty="0">
              <a:effectLst>
                <a:outerShdw blurRad="38100" dist="38100" dir="2700000" algn="tl">
                  <a:srgbClr val="C0C0C0"/>
                </a:outerShdw>
              </a:effectLst>
              <a:latin typeface="Tahoma" pitchFamily="34" charset="0"/>
            </a:endParaRPr>
          </a:p>
        </p:txBody>
      </p:sp>
      <p:sp>
        <p:nvSpPr>
          <p:cNvPr id="53251" name="Rectangle 3"/>
          <p:cNvSpPr>
            <a:spLocks noGrp="1" noChangeArrowheads="1"/>
          </p:cNvSpPr>
          <p:nvPr>
            <p:ph type="body" idx="1"/>
          </p:nvPr>
        </p:nvSpPr>
        <p:spPr>
          <a:xfrm>
            <a:off x="304800" y="2514600"/>
            <a:ext cx="8610600" cy="4114800"/>
          </a:xfrm>
        </p:spPr>
        <p:txBody>
          <a:bodyPr/>
          <a:lstStyle/>
          <a:p>
            <a:pPr>
              <a:lnSpc>
                <a:spcPct val="90000"/>
              </a:lnSpc>
              <a:buSzPct val="75000"/>
              <a:buFontTx/>
              <a:buBlip>
                <a:blip r:embed="rId4"/>
              </a:buBlip>
            </a:pPr>
            <a:r>
              <a:rPr lang="en-US" sz="2400" b="1" dirty="0" smtClean="0">
                <a:effectLst>
                  <a:outerShdw blurRad="38100" dist="38100" dir="2700000" algn="tl">
                    <a:srgbClr val="C0C0C0"/>
                  </a:outerShdw>
                </a:effectLst>
              </a:rPr>
              <a:t>Two scripted “interns” solve the problem while the subject solves the problem. </a:t>
            </a:r>
            <a:r>
              <a:rPr lang="en-US" sz="2400" dirty="0" smtClean="0">
                <a:effectLst>
                  <a:outerShdw blurRad="38100" dist="38100" dir="2700000" algn="tl">
                    <a:srgbClr val="C0C0C0"/>
                  </a:outerShdw>
                </a:effectLst>
              </a:rPr>
              <a:t>(adds task of analyzing interns as well)</a:t>
            </a:r>
          </a:p>
          <a:p>
            <a:pPr>
              <a:lnSpc>
                <a:spcPct val="90000"/>
              </a:lnSpc>
              <a:buSzPct val="75000"/>
              <a:buFontTx/>
              <a:buBlip>
                <a:blip r:embed="rId4"/>
              </a:buBlip>
            </a:pPr>
            <a:endParaRPr lang="en-US" sz="800" b="1" dirty="0">
              <a:effectLst>
                <a:outerShdw blurRad="38100" dist="38100" dir="2700000" algn="tl">
                  <a:srgbClr val="C0C0C0"/>
                </a:outerShdw>
              </a:effectLst>
            </a:endParaRPr>
          </a:p>
          <a:p>
            <a:pPr>
              <a:lnSpc>
                <a:spcPct val="90000"/>
              </a:lnSpc>
              <a:buSzPct val="75000"/>
              <a:buFontTx/>
              <a:buBlip>
                <a:blip r:embed="rId4"/>
              </a:buBlip>
            </a:pPr>
            <a:endParaRPr lang="en-US" sz="2400" b="1" dirty="0">
              <a:effectLst>
                <a:outerShdw blurRad="38100" dist="38100" dir="2700000" algn="tl">
                  <a:srgbClr val="C0C0C0"/>
                </a:outerShdw>
              </a:effectLst>
            </a:endParaRPr>
          </a:p>
          <a:p>
            <a:pPr algn="ctr">
              <a:lnSpc>
                <a:spcPct val="90000"/>
              </a:lnSpc>
              <a:buSzPct val="75000"/>
              <a:buFontTx/>
              <a:buNone/>
            </a:pPr>
            <a:endParaRPr lang="en-US" sz="2000" dirty="0">
              <a:solidFill>
                <a:srgbClr val="0CB903"/>
              </a:solidFill>
              <a:effectLst>
                <a:outerShdw blurRad="38100" dist="38100" dir="2700000" algn="tl">
                  <a:srgbClr val="C0C0C0"/>
                </a:outerShdw>
              </a:effectLst>
            </a:endParaRPr>
          </a:p>
        </p:txBody>
      </p:sp>
      <p:graphicFrame>
        <p:nvGraphicFramePr>
          <p:cNvPr id="53255" name="Object 7"/>
          <p:cNvGraphicFramePr>
            <a:graphicFrameLocks noChangeAspect="1"/>
          </p:cNvGraphicFramePr>
          <p:nvPr/>
        </p:nvGraphicFramePr>
        <p:xfrm>
          <a:off x="6781800" y="457200"/>
          <a:ext cx="1981200" cy="1368425"/>
        </p:xfrm>
        <a:graphic>
          <a:graphicData uri="http://schemas.openxmlformats.org/presentationml/2006/ole">
            <p:oleObj spid="_x0000_s53255" name="Picture" r:id="rId5" imgW="1104840" imgH="762120" progId="Word.Picture.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latin typeface="Tahoma" pitchFamily="34" charset="0"/>
              </a:rPr>
              <a:t>Sample</a:t>
            </a:r>
          </a:p>
        </p:txBody>
      </p:sp>
      <p:graphicFrame>
        <p:nvGraphicFramePr>
          <p:cNvPr id="145411" name="Object 3"/>
          <p:cNvGraphicFramePr>
            <a:graphicFrameLocks noChangeAspect="1"/>
          </p:cNvGraphicFramePr>
          <p:nvPr>
            <p:ph type="body" idx="1"/>
          </p:nvPr>
        </p:nvGraphicFramePr>
        <p:xfrm>
          <a:off x="685800" y="1081758"/>
          <a:ext cx="8240897" cy="5776242"/>
        </p:xfrm>
        <a:graphic>
          <a:graphicData uri="http://schemas.openxmlformats.org/presentationml/2006/ole">
            <p:oleObj spid="_x0000_s145411" name="Document" r:id="rId3" imgW="9399566" imgH="6588432" progId="Word.Documen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304800" y="2209800"/>
            <a:ext cx="8610600" cy="3962400"/>
          </a:xfrm>
        </p:spPr>
        <p:txBody>
          <a:bodyPr/>
          <a:lstStyle/>
          <a:p>
            <a:pPr>
              <a:lnSpc>
                <a:spcPct val="90000"/>
              </a:lnSpc>
              <a:buSzPct val="75000"/>
              <a:buFontTx/>
              <a:buBlip>
                <a:blip r:embed="rId4"/>
              </a:buBlip>
            </a:pPr>
            <a:endParaRPr lang="en-US" sz="800" dirty="0" smtClean="0">
              <a:effectLst>
                <a:outerShdw blurRad="38100" dist="38100" dir="2700000" algn="tl">
                  <a:srgbClr val="C0C0C0"/>
                </a:outerShdw>
              </a:effectLst>
            </a:endParaRPr>
          </a:p>
          <a:p>
            <a:pPr>
              <a:lnSpc>
                <a:spcPct val="90000"/>
              </a:lnSpc>
              <a:spcBef>
                <a:spcPts val="1800"/>
              </a:spcBef>
              <a:buSzPct val="75000"/>
            </a:pPr>
            <a:r>
              <a:rPr lang="en-US" sz="2800" b="1" dirty="0" smtClean="0">
                <a:effectLst>
                  <a:outerShdw blurRad="38100" dist="38100" dir="2700000" algn="tl">
                    <a:srgbClr val="C0C0C0"/>
                  </a:outerShdw>
                </a:effectLst>
                <a:latin typeface="Calibri" pitchFamily="34" charset="0"/>
              </a:rPr>
              <a:t>Written instrument takes about 1 hour</a:t>
            </a:r>
          </a:p>
          <a:p>
            <a:pPr>
              <a:lnSpc>
                <a:spcPct val="90000"/>
              </a:lnSpc>
              <a:spcBef>
                <a:spcPts val="1800"/>
              </a:spcBef>
              <a:buSzPct val="75000"/>
            </a:pPr>
            <a:r>
              <a:rPr lang="en-US" sz="2800" b="1" dirty="0" smtClean="0">
                <a:effectLst>
                  <a:outerShdw blurRad="38100" dist="38100" dir="2700000" algn="tl">
                    <a:srgbClr val="C0C0C0"/>
                  </a:outerShdw>
                </a:effectLst>
                <a:latin typeface="Calibri" pitchFamily="34" charset="0"/>
              </a:rPr>
              <a:t>It is a “problem” regardless of your content expertise.</a:t>
            </a:r>
          </a:p>
          <a:p>
            <a:pPr>
              <a:lnSpc>
                <a:spcPct val="90000"/>
              </a:lnSpc>
              <a:spcBef>
                <a:spcPts val="1800"/>
              </a:spcBef>
              <a:buSzPct val="75000"/>
            </a:pPr>
            <a:r>
              <a:rPr lang="en-US" sz="2800" b="1" dirty="0" smtClean="0">
                <a:solidFill>
                  <a:srgbClr val="3333CC"/>
                </a:solidFill>
                <a:effectLst>
                  <a:outerShdw blurRad="38100" dist="38100" dir="2700000" algn="tl">
                    <a:srgbClr val="C0C0C0"/>
                  </a:outerShdw>
                </a:effectLst>
                <a:latin typeface="Calibri" pitchFamily="34" charset="0"/>
              </a:rPr>
              <a:t>Embedded </a:t>
            </a:r>
            <a:r>
              <a:rPr lang="en-US" sz="2800" b="1" dirty="0">
                <a:solidFill>
                  <a:srgbClr val="3333CC"/>
                </a:solidFill>
                <a:effectLst>
                  <a:outerShdw blurRad="38100" dist="38100" dir="2700000" algn="tl">
                    <a:srgbClr val="C0C0C0"/>
                  </a:outerShdw>
                </a:effectLst>
                <a:latin typeface="Calibri" pitchFamily="34" charset="0"/>
              </a:rPr>
              <a:t>data design</a:t>
            </a:r>
            <a:r>
              <a:rPr lang="en-US" sz="2800" b="1" dirty="0">
                <a:effectLst>
                  <a:outerShdw blurRad="38100" dist="38100" dir="2700000" algn="tl">
                    <a:srgbClr val="C0C0C0"/>
                  </a:outerShdw>
                </a:effectLst>
                <a:latin typeface="Calibri" pitchFamily="34" charset="0"/>
              </a:rPr>
              <a:t> - Free of  </a:t>
            </a:r>
            <a:r>
              <a:rPr lang="en-US" sz="2800" b="1" dirty="0" smtClean="0">
                <a:effectLst>
                  <a:outerShdw blurRad="38100" dist="38100" dir="2700000" algn="tl">
                    <a:srgbClr val="C0C0C0"/>
                  </a:outerShdw>
                </a:effectLst>
                <a:latin typeface="Calibri" pitchFamily="34" charset="0"/>
              </a:rPr>
              <a:t>discipline </a:t>
            </a:r>
            <a:r>
              <a:rPr lang="en-US" sz="2800" b="1" dirty="0">
                <a:effectLst>
                  <a:outerShdw blurRad="38100" dist="38100" dir="2700000" algn="tl">
                    <a:srgbClr val="C0C0C0"/>
                  </a:outerShdw>
                </a:effectLst>
                <a:latin typeface="Calibri" pitchFamily="34" charset="0"/>
              </a:rPr>
              <a:t>specific content</a:t>
            </a:r>
            <a:r>
              <a:rPr lang="en-US" sz="2800" b="1" dirty="0" smtClean="0">
                <a:effectLst>
                  <a:outerShdw blurRad="38100" dist="38100" dir="2700000" algn="tl">
                    <a:srgbClr val="C0C0C0"/>
                  </a:outerShdw>
                </a:effectLst>
                <a:latin typeface="Calibri" pitchFamily="34" charset="0"/>
              </a:rPr>
              <a:t>.</a:t>
            </a:r>
            <a:endParaRPr lang="en-US" sz="2800" b="1" dirty="0">
              <a:effectLst>
                <a:outerShdw blurRad="38100" dist="38100" dir="2700000" algn="tl">
                  <a:srgbClr val="C0C0C0"/>
                </a:outerShdw>
              </a:effectLst>
              <a:latin typeface="Calibri" pitchFamily="34" charset="0"/>
            </a:endParaRPr>
          </a:p>
          <a:p>
            <a:pPr>
              <a:lnSpc>
                <a:spcPct val="90000"/>
              </a:lnSpc>
              <a:spcBef>
                <a:spcPts val="1800"/>
              </a:spcBef>
              <a:buSzPct val="75000"/>
            </a:pPr>
            <a:r>
              <a:rPr lang="en-US" sz="2800" b="1" dirty="0">
                <a:effectLst>
                  <a:outerShdw blurRad="38100" dist="38100" dir="2700000" algn="tl">
                    <a:srgbClr val="C0C0C0"/>
                  </a:outerShdw>
                </a:effectLst>
                <a:latin typeface="Calibri" pitchFamily="34" charset="0"/>
              </a:rPr>
              <a:t>Identifies a student’s </a:t>
            </a:r>
            <a:r>
              <a:rPr lang="en-US" sz="2800" b="1" dirty="0" smtClean="0">
                <a:effectLst>
                  <a:outerShdw blurRad="38100" dist="38100" dir="2700000" algn="tl">
                    <a:srgbClr val="C0C0C0"/>
                  </a:outerShdw>
                </a:effectLst>
                <a:latin typeface="Calibri" pitchFamily="34" charset="0"/>
              </a:rPr>
              <a:t>problem solving </a:t>
            </a:r>
            <a:r>
              <a:rPr lang="en-US" sz="2800" b="1" i="1" dirty="0" smtClean="0">
                <a:effectLst>
                  <a:outerShdw blurRad="38100" dist="38100" dir="2700000" algn="tl">
                    <a:srgbClr val="C0C0C0"/>
                  </a:outerShdw>
                </a:effectLst>
                <a:latin typeface="Calibri" pitchFamily="34" charset="0"/>
              </a:rPr>
              <a:t>fingerprint</a:t>
            </a:r>
            <a:r>
              <a:rPr lang="en-US" sz="2800" b="1" dirty="0" smtClean="0">
                <a:effectLst>
                  <a:outerShdw blurRad="38100" dist="38100" dir="2700000" algn="tl">
                    <a:srgbClr val="C0C0C0"/>
                  </a:outerShdw>
                </a:effectLst>
                <a:latin typeface="Calibri" pitchFamily="34" charset="0"/>
              </a:rPr>
              <a:t> or </a:t>
            </a:r>
            <a:r>
              <a:rPr lang="en-US" sz="2800" b="1" dirty="0" smtClean="0">
                <a:solidFill>
                  <a:srgbClr val="7A0000"/>
                </a:solidFill>
                <a:effectLst>
                  <a:outerShdw blurRad="38100" dist="38100" dir="2700000" algn="tl">
                    <a:srgbClr val="C0C0C0"/>
                  </a:outerShdw>
                </a:effectLst>
                <a:latin typeface="Calibri" pitchFamily="34" charset="0"/>
              </a:rPr>
              <a:t>spectra of sub-skills</a:t>
            </a:r>
            <a:r>
              <a:rPr lang="en-US" sz="2800" b="1" dirty="0" smtClean="0">
                <a:effectLst>
                  <a:outerShdw blurRad="38100" dist="38100" dir="2700000" algn="tl">
                    <a:srgbClr val="C0C0C0"/>
                  </a:outerShdw>
                </a:effectLst>
                <a:latin typeface="Calibri" pitchFamily="34" charset="0"/>
              </a:rPr>
              <a:t>. </a:t>
            </a:r>
          </a:p>
          <a:p>
            <a:pPr lvl="1">
              <a:lnSpc>
                <a:spcPct val="90000"/>
              </a:lnSpc>
              <a:buSzPct val="75000"/>
            </a:pPr>
            <a:r>
              <a:rPr lang="en-US" b="1" dirty="0" smtClean="0">
                <a:effectLst>
                  <a:outerShdw blurRad="38100" dist="38100" dir="2700000" algn="tl">
                    <a:srgbClr val="C0C0C0"/>
                  </a:outerShdw>
                </a:effectLst>
                <a:latin typeface="Calibri" pitchFamily="34" charset="0"/>
              </a:rPr>
              <a:t>Strengths </a:t>
            </a:r>
            <a:r>
              <a:rPr lang="en-US" b="1" dirty="0">
                <a:effectLst>
                  <a:outerShdw blurRad="38100" dist="38100" dir="2700000" algn="tl">
                    <a:srgbClr val="C0C0C0"/>
                  </a:outerShdw>
                </a:effectLst>
                <a:latin typeface="Calibri" pitchFamily="34" charset="0"/>
              </a:rPr>
              <a:t>as well as </a:t>
            </a:r>
            <a:r>
              <a:rPr lang="en-US" b="1" dirty="0" smtClean="0">
                <a:effectLst>
                  <a:outerShdw blurRad="38100" dist="38100" dir="2700000" algn="tl">
                    <a:srgbClr val="C0C0C0"/>
                  </a:outerShdw>
                </a:effectLst>
                <a:latin typeface="Calibri" pitchFamily="34" charset="0"/>
              </a:rPr>
              <a:t>weaknesses.</a:t>
            </a:r>
            <a:endParaRPr lang="en-US" b="1" dirty="0">
              <a:effectLst>
                <a:outerShdw blurRad="38100" dist="38100" dir="2700000" algn="tl">
                  <a:srgbClr val="C0C0C0"/>
                </a:outerShdw>
              </a:effectLst>
              <a:latin typeface="Calibri" pitchFamily="34" charset="0"/>
            </a:endParaRPr>
          </a:p>
          <a:p>
            <a:pPr>
              <a:lnSpc>
                <a:spcPct val="90000"/>
              </a:lnSpc>
              <a:buSzPct val="75000"/>
              <a:buFontTx/>
              <a:buBlip>
                <a:blip r:embed="rId4"/>
              </a:buBlip>
            </a:pPr>
            <a:endParaRPr lang="en-US" sz="800" b="1" dirty="0">
              <a:effectLst>
                <a:outerShdw blurRad="38100" dist="38100" dir="2700000" algn="tl">
                  <a:srgbClr val="C0C0C0"/>
                </a:outerShdw>
              </a:effectLst>
            </a:endParaRPr>
          </a:p>
          <a:p>
            <a:pPr>
              <a:lnSpc>
                <a:spcPct val="90000"/>
              </a:lnSpc>
              <a:buSzPct val="75000"/>
              <a:buFontTx/>
              <a:buBlip>
                <a:blip r:embed="rId4"/>
              </a:buBlip>
            </a:pPr>
            <a:endParaRPr lang="en-US" sz="2400" b="1" dirty="0">
              <a:effectLst>
                <a:outerShdw blurRad="38100" dist="38100" dir="2700000" algn="tl">
                  <a:srgbClr val="C0C0C0"/>
                </a:outerShdw>
              </a:effectLst>
            </a:endParaRPr>
          </a:p>
          <a:p>
            <a:pPr algn="ctr">
              <a:lnSpc>
                <a:spcPct val="90000"/>
              </a:lnSpc>
              <a:buSzPct val="75000"/>
              <a:buFontTx/>
              <a:buNone/>
            </a:pPr>
            <a:endParaRPr lang="en-US" sz="2000" dirty="0">
              <a:solidFill>
                <a:srgbClr val="0CB903"/>
              </a:solidFill>
              <a:effectLst>
                <a:outerShdw blurRad="38100" dist="38100" dir="2700000" algn="tl">
                  <a:srgbClr val="C0C0C0"/>
                </a:outerShdw>
              </a:effectLst>
            </a:endParaRPr>
          </a:p>
        </p:txBody>
      </p:sp>
      <p:graphicFrame>
        <p:nvGraphicFramePr>
          <p:cNvPr id="53255" name="Object 7"/>
          <p:cNvGraphicFramePr>
            <a:graphicFrameLocks noChangeAspect="1"/>
          </p:cNvGraphicFramePr>
          <p:nvPr/>
        </p:nvGraphicFramePr>
        <p:xfrm>
          <a:off x="6858000" y="457200"/>
          <a:ext cx="1981200" cy="1368425"/>
        </p:xfrm>
        <a:graphic>
          <a:graphicData uri="http://schemas.openxmlformats.org/presentationml/2006/ole">
            <p:oleObj spid="_x0000_s235522" name="Picture" r:id="rId5" imgW="1104840" imgH="762120" progId="Word.Picture.8">
              <p:embed/>
            </p:oleObj>
          </a:graphicData>
        </a:graphic>
      </p:graphicFrame>
      <p:sp>
        <p:nvSpPr>
          <p:cNvPr id="5" name="Rectangle 2"/>
          <p:cNvSpPr txBox="1">
            <a:spLocks noChangeArrowheads="1"/>
          </p:cNvSpPr>
          <p:nvPr/>
        </p:nvSpPr>
        <p:spPr bwMode="auto">
          <a:xfrm>
            <a:off x="0" y="533400"/>
            <a:ext cx="65532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Tahoma" pitchFamily="34" charset="0"/>
                <a:ea typeface="+mj-ea"/>
                <a:cs typeface="+mj-cs"/>
              </a:rPr>
              <a:t>PSSA – </a:t>
            </a:r>
            <a:r>
              <a:rPr kumimoji="0" 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Tahoma" pitchFamily="34" charset="0"/>
                <a:ea typeface="+mj-ea"/>
                <a:cs typeface="+mj-cs"/>
              </a:rPr>
              <a:t>Problem Solving skill Spectra Analysis</a:t>
            </a:r>
            <a:endParaRPr kumimoji="0" 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Tahom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Scripted Problem Solving</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04800" y="1981200"/>
            <a:ext cx="8610600" cy="4144963"/>
          </a:xfrm>
        </p:spPr>
        <p:txBody>
          <a:bodyPr/>
          <a:lstStyle/>
          <a:p>
            <a:pPr marL="342900" lvl="1" indent="-342900">
              <a:buFontTx/>
              <a:buChar char="•"/>
            </a:pPr>
            <a:endParaRPr lang="en-US" sz="1200" dirty="0" smtClean="0">
              <a:effectLst>
                <a:outerShdw blurRad="38100" dist="38100" dir="2700000" algn="tl">
                  <a:srgbClr val="000000">
                    <a:alpha val="43137"/>
                  </a:srgbClr>
                </a:outerShdw>
              </a:effectLst>
            </a:endParaRPr>
          </a:p>
          <a:p>
            <a:pPr>
              <a:spcBef>
                <a:spcPts val="1800"/>
              </a:spcBef>
            </a:pPr>
            <a:r>
              <a:rPr lang="en-US" sz="2800" dirty="0" smtClean="0">
                <a:effectLst>
                  <a:outerShdw blurRad="38100" dist="38100" dir="2700000" algn="tl">
                    <a:srgbClr val="000000">
                      <a:alpha val="43137"/>
                    </a:srgbClr>
                  </a:outerShdw>
                </a:effectLst>
                <a:latin typeface="Calibri" pitchFamily="34" charset="0"/>
              </a:rPr>
              <a:t>Questions have been placed at crucial points asking the solver to provide</a:t>
            </a:r>
          </a:p>
          <a:p>
            <a:pPr lvl="1">
              <a:spcBef>
                <a:spcPts val="1800"/>
              </a:spcBef>
            </a:pPr>
            <a:r>
              <a:rPr lang="en-US" dirty="0" smtClean="0">
                <a:effectLst>
                  <a:outerShdw blurRad="38100" dist="38100" dir="2700000" algn="tl">
                    <a:srgbClr val="000000">
                      <a:alpha val="43137"/>
                    </a:srgbClr>
                  </a:outerShdw>
                </a:effectLst>
                <a:latin typeface="Calibri" pitchFamily="34" charset="0"/>
              </a:rPr>
              <a:t>their opinion on how the problem solving process is progressing </a:t>
            </a:r>
          </a:p>
          <a:p>
            <a:pPr lvl="1">
              <a:spcBef>
                <a:spcPts val="1800"/>
              </a:spcBef>
            </a:pPr>
            <a:r>
              <a:rPr lang="en-US" dirty="0" smtClean="0">
                <a:effectLst>
                  <a:outerShdw blurRad="38100" dist="38100" dir="2700000" algn="tl">
                    <a:srgbClr val="000000">
                      <a:alpha val="43137"/>
                    </a:srgbClr>
                  </a:outerShdw>
                </a:effectLst>
                <a:latin typeface="Calibri" pitchFamily="34" charset="0"/>
              </a:rPr>
              <a:t>bits of factual knowledge, planning, procedures, calculations, reflections and analysis of the two scripted intern’s problem solving skills. </a:t>
            </a:r>
          </a:p>
          <a:p>
            <a:pPr lvl="1"/>
            <a:endParaRPr lang="en-US" sz="1200" dirty="0" smtClean="0">
              <a:effectLst>
                <a:outerShdw blurRad="38100" dist="38100" dir="2700000" algn="tl">
                  <a:srgbClr val="000000">
                    <a:alpha val="43137"/>
                  </a:srgbClr>
                </a:outerShdw>
              </a:effectLst>
            </a:endParaRPr>
          </a:p>
          <a:p>
            <a:pPr lvl="1"/>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0"/>
            <a:ext cx="8229600" cy="1143000"/>
          </a:xfrm>
        </p:spPr>
        <p:txBody>
          <a:bodyPr/>
          <a:lstStyle/>
          <a:p>
            <a:r>
              <a:rPr lang="en-US" b="1">
                <a:effectLst>
                  <a:outerShdw blurRad="38100" dist="38100" dir="2700000" algn="tl">
                    <a:srgbClr val="C0C0C0"/>
                  </a:outerShdw>
                </a:effectLst>
                <a:latin typeface="Tahoma" pitchFamily="34" charset="0"/>
              </a:rPr>
              <a:t>Sample</a:t>
            </a:r>
          </a:p>
        </p:txBody>
      </p:sp>
      <p:graphicFrame>
        <p:nvGraphicFramePr>
          <p:cNvPr id="145411" name="Object 3"/>
          <p:cNvGraphicFramePr>
            <a:graphicFrameLocks noChangeAspect="1"/>
          </p:cNvGraphicFramePr>
          <p:nvPr>
            <p:ph type="body" idx="1"/>
          </p:nvPr>
        </p:nvGraphicFramePr>
        <p:xfrm>
          <a:off x="609600" y="1028348"/>
          <a:ext cx="8099670" cy="5677252"/>
        </p:xfrm>
        <a:graphic>
          <a:graphicData uri="http://schemas.openxmlformats.org/presentationml/2006/ole">
            <p:oleObj spid="_x0000_s236546" name="Document" r:id="rId3" imgW="9399566" imgH="6588432" progId="Word.Documen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Scripted Problem Solving</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04800" y="1600200"/>
            <a:ext cx="8610600" cy="4525963"/>
          </a:xfrm>
        </p:spPr>
        <p:txBody>
          <a:bodyPr/>
          <a:lstStyle/>
          <a:p>
            <a:pPr lvl="1"/>
            <a:endParaRPr lang="en-US" sz="1200" dirty="0" smtClean="0">
              <a:effectLst>
                <a:outerShdw blurRad="38100" dist="38100" dir="2700000" algn="tl">
                  <a:srgbClr val="000000">
                    <a:alpha val="43137"/>
                  </a:srgbClr>
                </a:outerShdw>
              </a:effectLst>
            </a:endParaRPr>
          </a:p>
          <a:p>
            <a:pPr marL="342900" lvl="1" indent="-342900">
              <a:buFontTx/>
              <a:buChar char="•"/>
            </a:pPr>
            <a:endParaRPr lang="en-US" sz="24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latin typeface="Calibri" pitchFamily="34" charset="0"/>
              </a:rPr>
              <a:t>Unravels the sub-skills from the whole – reveals a person’s Spectrum of problem solving sub-skills</a:t>
            </a:r>
          </a:p>
          <a:p>
            <a:pPr lvl="1"/>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pitchFamily="34" charset="0"/>
                <a:ea typeface="Tahoma" pitchFamily="34" charset="0"/>
                <a:cs typeface="Tahoma" pitchFamily="34" charset="0"/>
              </a:rPr>
              <a:t>Methodology</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981200"/>
            <a:ext cx="8229600" cy="4144963"/>
          </a:xfrm>
        </p:spPr>
        <p:txBody>
          <a:bodyPr/>
          <a:lstStyle/>
          <a:p>
            <a:r>
              <a:rPr lang="en-US" sz="2800" b="1" dirty="0" smtClean="0">
                <a:latin typeface="Calibri" pitchFamily="34" charset="0"/>
              </a:rPr>
              <a:t>30 individual interviews</a:t>
            </a:r>
          </a:p>
          <a:p>
            <a:r>
              <a:rPr lang="en-US" sz="2800" b="1" dirty="0" smtClean="0">
                <a:latin typeface="Calibri" pitchFamily="34" charset="0"/>
              </a:rPr>
              <a:t>14 paper and pencil versions graded</a:t>
            </a:r>
          </a:p>
          <a:p>
            <a:endParaRPr lang="en-US" sz="2800" b="1" dirty="0" smtClean="0">
              <a:latin typeface="Calibri" pitchFamily="34" charset="0"/>
            </a:endParaRPr>
          </a:p>
          <a:p>
            <a:r>
              <a:rPr lang="en-US" sz="2800" b="1" dirty="0" smtClean="0">
                <a:latin typeface="Calibri" pitchFamily="34" charset="0"/>
              </a:rPr>
              <a:t>List of 44 sub-skills identified in 3 major categories</a:t>
            </a:r>
            <a:endParaRPr lang="en-US" sz="28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81400" y="1600200"/>
            <a:ext cx="5105400" cy="4525963"/>
          </a:xfrm>
        </p:spPr>
        <p:txBody>
          <a:bodyPr/>
          <a:lstStyle/>
          <a:p>
            <a:pPr>
              <a:buNone/>
            </a:pPr>
            <a:r>
              <a:rPr lang="en-US" b="1" dirty="0" smtClean="0">
                <a:latin typeface="Calibri" pitchFamily="34" charset="0"/>
              </a:rPr>
              <a:t>Carl Wieman, </a:t>
            </a:r>
          </a:p>
          <a:p>
            <a:pPr>
              <a:buNone/>
            </a:pPr>
            <a:r>
              <a:rPr lang="en-US" dirty="0" smtClean="0">
                <a:latin typeface="Calibri" pitchFamily="34" charset="0"/>
              </a:rPr>
              <a:t>Stanford University</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pPr marL="0" indent="0">
              <a:buNone/>
            </a:pPr>
            <a:r>
              <a:rPr lang="en-US" dirty="0" smtClean="0">
                <a:latin typeface="Calibri" pitchFamily="34" charset="0"/>
              </a:rPr>
              <a:t>University of Colorado, Boulder</a:t>
            </a:r>
            <a:endParaRPr lang="en-US" dirty="0">
              <a:latin typeface="Calibri" pitchFamily="34" charset="0"/>
            </a:endParaRPr>
          </a:p>
        </p:txBody>
      </p:sp>
      <p:pic>
        <p:nvPicPr>
          <p:cNvPr id="4" name="Picture 22" descr="CUl_seal_sm"/>
          <p:cNvPicPr>
            <a:picLocks noChangeAspect="1" noChangeArrowheads="1"/>
          </p:cNvPicPr>
          <p:nvPr/>
        </p:nvPicPr>
        <p:blipFill>
          <a:blip r:embed="rId2" cstate="print"/>
          <a:srcRect/>
          <a:stretch>
            <a:fillRect/>
          </a:stretch>
        </p:blipFill>
        <p:spPr bwMode="auto">
          <a:xfrm>
            <a:off x="152400" y="3784887"/>
            <a:ext cx="2816225" cy="3073113"/>
          </a:xfrm>
          <a:prstGeom prst="rect">
            <a:avLst/>
          </a:prstGeom>
          <a:noFill/>
          <a:ln w="9525">
            <a:noFill/>
            <a:miter lim="800000"/>
            <a:headEnd/>
            <a:tailEnd/>
          </a:ln>
        </p:spPr>
      </p:pic>
      <p:pic>
        <p:nvPicPr>
          <p:cNvPr id="278530" name="Picture 2" descr="http://www.colorado.edu/sites/default/files/styles/large/public/gallery/Carl%20Wieman.jpg?itok=cEkczKBi">
            <a:hlinkClick r:id="rId3"/>
          </p:cNvPr>
          <p:cNvPicPr>
            <a:picLocks noChangeAspect="1" noChangeArrowheads="1"/>
          </p:cNvPicPr>
          <p:nvPr/>
        </p:nvPicPr>
        <p:blipFill>
          <a:blip r:embed="rId4" cstate="print"/>
          <a:srcRect/>
          <a:stretch>
            <a:fillRect/>
          </a:stretch>
        </p:blipFill>
        <p:spPr bwMode="auto">
          <a:xfrm>
            <a:off x="152400" y="1600200"/>
            <a:ext cx="3121025" cy="204285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 y="228600"/>
            <a:ext cx="8915400" cy="1143000"/>
          </a:xfrm>
        </p:spPr>
        <p:txBody>
          <a:bodyPr/>
          <a:lstStyle/>
          <a:p>
            <a:r>
              <a:rPr lang="en-US" sz="3200" b="1" dirty="0" smtClean="0">
                <a:effectLst>
                  <a:outerShdw blurRad="38100" dist="38100" dir="2700000" algn="tl">
                    <a:srgbClr val="C0C0C0"/>
                  </a:outerShdw>
                </a:effectLst>
                <a:latin typeface="Tahoma" pitchFamily="34" charset="0"/>
                <a:cs typeface="Times New Roman" pitchFamily="18" charset="0"/>
              </a:rPr>
              <a:t>Categorization of Sub-skills</a:t>
            </a:r>
            <a:endParaRPr lang="en-US" sz="3200" b="1" dirty="0">
              <a:effectLst>
                <a:outerShdw blurRad="38100" dist="38100" dir="2700000" algn="tl">
                  <a:srgbClr val="C0C0C0"/>
                </a:outerShdw>
              </a:effectLst>
              <a:latin typeface="Tahoma" pitchFamily="34" charset="0"/>
            </a:endParaRPr>
          </a:p>
        </p:txBody>
      </p:sp>
      <p:graphicFrame>
        <p:nvGraphicFramePr>
          <p:cNvPr id="115982" name="Group 270"/>
          <p:cNvGraphicFramePr>
            <a:graphicFrameLocks noGrp="1"/>
          </p:cNvGraphicFramePr>
          <p:nvPr/>
        </p:nvGraphicFramePr>
        <p:xfrm>
          <a:off x="304800" y="1828800"/>
          <a:ext cx="8450263" cy="877888"/>
        </p:xfrm>
        <a:graphic>
          <a:graphicData uri="http://schemas.openxmlformats.org/drawingml/2006/table">
            <a:tbl>
              <a:tblPr/>
              <a:tblGrid>
                <a:gridCol w="2319338"/>
                <a:gridCol w="3070225"/>
                <a:gridCol w="3060700"/>
              </a:tblGrid>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Knowledge – have</a:t>
                      </a:r>
                      <a:r>
                        <a:rPr kumimoji="0" lang="en-US" sz="2400" b="1" i="0" u="none" strike="noStrike" cap="none" normalizeH="0" baseline="0" smtClean="0">
                          <a:ln>
                            <a:noFill/>
                          </a:ln>
                          <a:solidFill>
                            <a:srgbClr val="3333CC"/>
                          </a:solidFill>
                          <a:effectLst>
                            <a:outerShdw blurRad="38100" dist="38100" dir="2700000" algn="tl">
                              <a:srgbClr val="C0C0C0"/>
                            </a:outerShdw>
                          </a:effectLst>
                          <a:latin typeface="Times New Roman" pitchFamily="18" charset="0"/>
                          <a:cs typeface="Times New Roman" pitchFamily="18" charset="0"/>
                        </a:rPr>
                        <a:t>*</a:t>
                      </a:r>
                      <a:endParaRPr kumimoji="0" lang="en-US" sz="2400" b="1" i="0" u="none" strike="noStrike" cap="none" normalizeH="0" baseline="0" smtClean="0">
                        <a:ln>
                          <a:noFill/>
                        </a:ln>
                        <a:solidFill>
                          <a:srgbClr val="3333CC"/>
                        </a:solidFill>
                        <a:effectLst>
                          <a:outerShdw blurRad="38100" dist="38100" dir="2700000" algn="tl">
                            <a:srgbClr val="C0C0C0"/>
                          </a:outerShdw>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rPr>
                        <a:t>Beliefs, Expectations &amp; Motivation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Processes – do</a:t>
                      </a:r>
                      <a:r>
                        <a:rPr kumimoji="0" lang="en-US" sz="2400" b="1" i="0" u="none" strike="noStrike" cap="none" normalizeH="0" baseline="0" smtClean="0">
                          <a:ln>
                            <a:noFill/>
                          </a:ln>
                          <a:solidFill>
                            <a:srgbClr val="3333CC"/>
                          </a:solidFill>
                          <a:effectLst>
                            <a:outerShdw blurRad="38100" dist="38100" dir="2700000" algn="tl">
                              <a:srgbClr val="C0C0C0"/>
                            </a:outerShdw>
                          </a:effectLst>
                          <a:latin typeface="Times New Roman" pitchFamily="18" charset="0"/>
                          <a:cs typeface="Times New Roman" pitchFamily="18" charset="0"/>
                        </a:rPr>
                        <a:t>*</a:t>
                      </a:r>
                      <a:endParaRPr kumimoji="0" lang="en-US" sz="2400" b="1" i="0" u="none" strike="noStrike" cap="none" normalizeH="0" baseline="0" smtClean="0">
                        <a:ln>
                          <a:noFill/>
                        </a:ln>
                        <a:solidFill>
                          <a:srgbClr val="3333CC"/>
                        </a:solidFill>
                        <a:effectLst>
                          <a:outerShdw blurRad="38100" dist="38100" dir="2700000" algn="tl">
                            <a:srgbClr val="C0C0C0"/>
                          </a:outerShdw>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966" name="Text Box 254"/>
          <p:cNvSpPr txBox="1">
            <a:spLocks noChangeArrowheads="1"/>
          </p:cNvSpPr>
          <p:nvPr/>
        </p:nvSpPr>
        <p:spPr bwMode="auto">
          <a:xfrm>
            <a:off x="2743200" y="2971800"/>
            <a:ext cx="266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5976" name="Text Box 264"/>
          <p:cNvSpPr txBox="1">
            <a:spLocks noChangeArrowheads="1"/>
          </p:cNvSpPr>
          <p:nvPr/>
        </p:nvSpPr>
        <p:spPr bwMode="auto">
          <a:xfrm>
            <a:off x="228600" y="3124200"/>
            <a:ext cx="2438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5977" name="Text Box 265"/>
          <p:cNvSpPr txBox="1">
            <a:spLocks noChangeArrowheads="1"/>
          </p:cNvSpPr>
          <p:nvPr/>
        </p:nvSpPr>
        <p:spPr bwMode="auto">
          <a:xfrm>
            <a:off x="533400" y="3505200"/>
            <a:ext cx="2438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5978" name="Text Box 266"/>
          <p:cNvSpPr txBox="1">
            <a:spLocks noChangeArrowheads="1"/>
          </p:cNvSpPr>
          <p:nvPr/>
        </p:nvSpPr>
        <p:spPr bwMode="auto">
          <a:xfrm>
            <a:off x="2590800" y="2895600"/>
            <a:ext cx="3124200" cy="1384995"/>
          </a:xfrm>
          <a:prstGeom prst="rect">
            <a:avLst/>
          </a:prstGeom>
          <a:noFill/>
          <a:ln w="9525">
            <a:noFill/>
            <a:miter lim="800000"/>
            <a:headEnd/>
            <a:tailEnd/>
          </a:ln>
          <a:effectLst/>
        </p:spPr>
        <p:txBody>
          <a:bodyPr>
            <a:spAutoFit/>
          </a:bodyPr>
          <a:lstStyle/>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Wants to solve the problem for self</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Careful/Thorough</a:t>
            </a:r>
          </a:p>
        </p:txBody>
      </p:sp>
      <p:sp>
        <p:nvSpPr>
          <p:cNvPr id="115979" name="Text Box 267"/>
          <p:cNvSpPr txBox="1">
            <a:spLocks noChangeArrowheads="1"/>
          </p:cNvSpPr>
          <p:nvPr/>
        </p:nvSpPr>
        <p:spPr bwMode="auto">
          <a:xfrm>
            <a:off x="5638800" y="2895600"/>
            <a:ext cx="3276600" cy="1938992"/>
          </a:xfrm>
          <a:prstGeom prst="rect">
            <a:avLst/>
          </a:prstGeom>
          <a:noFill/>
          <a:ln w="9525">
            <a:noFill/>
            <a:miter lim="800000"/>
            <a:headEnd/>
            <a:tailEnd/>
          </a:ln>
          <a:effectLst/>
        </p:spPr>
        <p:txBody>
          <a:bodyPr>
            <a:spAutoFit/>
          </a:bodyPr>
          <a:lstStyle/>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Planning (What)</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Connects steps and Pieces</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Meta-processing</a:t>
            </a:r>
          </a:p>
        </p:txBody>
      </p:sp>
      <p:sp>
        <p:nvSpPr>
          <p:cNvPr id="115980" name="Text Box 268"/>
          <p:cNvSpPr txBox="1">
            <a:spLocks noChangeArrowheads="1"/>
          </p:cNvSpPr>
          <p:nvPr/>
        </p:nvSpPr>
        <p:spPr bwMode="auto">
          <a:xfrm>
            <a:off x="228600" y="2895600"/>
            <a:ext cx="2743200" cy="3416320"/>
          </a:xfrm>
          <a:prstGeom prst="rect">
            <a:avLst/>
          </a:prstGeom>
          <a:noFill/>
          <a:ln w="9525">
            <a:noFill/>
            <a:miter lim="800000"/>
            <a:headEnd/>
            <a:tailEnd/>
          </a:ln>
          <a:effectLst/>
        </p:spPr>
        <p:txBody>
          <a:bodyPr>
            <a:spAutoFit/>
          </a:bodyPr>
          <a:lstStyle/>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Addition/ Subtraction</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Algebra</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Number Sense</a:t>
            </a:r>
          </a:p>
          <a:p>
            <a:pPr>
              <a:spcBef>
                <a:spcPct val="50000"/>
              </a:spcBef>
              <a:buFontTx/>
              <a:buChar char="•"/>
            </a:pPr>
            <a:r>
              <a:rPr lang="en-US" sz="2400" dirty="0">
                <a:solidFill>
                  <a:srgbClr val="7A0000"/>
                </a:solidFill>
                <a:effectLst>
                  <a:outerShdw blurRad="38100" dist="38100" dir="2700000" algn="tl">
                    <a:srgbClr val="C0C0C0"/>
                  </a:outerShdw>
                </a:effectLst>
                <a:latin typeface="Comic Sans MS" pitchFamily="66" charset="0"/>
              </a:rPr>
              <a:t>Knowledge of own strengths</a:t>
            </a:r>
          </a:p>
          <a:p>
            <a:pPr>
              <a:spcBef>
                <a:spcPct val="50000"/>
              </a:spcBef>
              <a:buFontTx/>
              <a:buChar char="•"/>
            </a:pPr>
            <a:endParaRPr lang="en-US" sz="2400" dirty="0">
              <a:solidFill>
                <a:srgbClr val="CC0000"/>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9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78" grpId="0"/>
      <p:bldP spid="115979" grpId="0"/>
      <p:bldP spid="1159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228600" y="1371600"/>
            <a:ext cx="8686800" cy="5486400"/>
          </a:xfrm>
        </p:spPr>
        <p:txBody>
          <a:bodyPr/>
          <a:lstStyle/>
          <a:p>
            <a:pPr>
              <a:buSzPct val="75000"/>
              <a:buFontTx/>
              <a:buNone/>
            </a:pPr>
            <a:endParaRPr lang="en-US" sz="1000" dirty="0">
              <a:effectLst>
                <a:outerShdw blurRad="38100" dist="38100" dir="2700000" algn="tl">
                  <a:srgbClr val="C0C0C0"/>
                </a:outerShdw>
              </a:effectLst>
              <a:latin typeface="Comic Sans MS" pitchFamily="66" charset="0"/>
            </a:endParaRPr>
          </a:p>
          <a:p>
            <a:pPr>
              <a:buFontTx/>
              <a:buNone/>
            </a:pPr>
            <a:r>
              <a:rPr lang="en-US" sz="2800" b="1" dirty="0">
                <a:solidFill>
                  <a:srgbClr val="3333CC"/>
                </a:solidFill>
                <a:effectLst>
                  <a:outerShdw blurRad="38100" dist="38100" dir="2700000" algn="tl">
                    <a:srgbClr val="C0C0C0"/>
                  </a:outerShdw>
                </a:effectLst>
                <a:latin typeface="Comic Sans MS" pitchFamily="66" charset="0"/>
              </a:rPr>
              <a:t>	</a:t>
            </a:r>
            <a:r>
              <a:rPr lang="en-US" sz="2800" b="1" dirty="0" smtClean="0">
                <a:solidFill>
                  <a:srgbClr val="3333CC"/>
                </a:solidFill>
                <a:effectLst>
                  <a:outerShdw blurRad="38100" dist="38100" dir="2700000" algn="tl">
                    <a:srgbClr val="C0C0C0"/>
                  </a:outerShdw>
                </a:effectLst>
                <a:latin typeface="Comic Sans MS" pitchFamily="66" charset="0"/>
              </a:rPr>
              <a:t>How do we know PSSA tells </a:t>
            </a:r>
            <a:r>
              <a:rPr lang="en-US" sz="2800" b="1" dirty="0">
                <a:solidFill>
                  <a:srgbClr val="3333CC"/>
                </a:solidFill>
                <a:effectLst>
                  <a:outerShdw blurRad="38100" dist="38100" dir="2700000" algn="tl">
                    <a:srgbClr val="C0C0C0"/>
                  </a:outerShdw>
                </a:effectLst>
                <a:latin typeface="Comic Sans MS" pitchFamily="66" charset="0"/>
              </a:rPr>
              <a:t>us anything about how students solve science problems? </a:t>
            </a:r>
          </a:p>
          <a:p>
            <a:pPr>
              <a:buFontTx/>
              <a:buNone/>
            </a:pPr>
            <a:r>
              <a:rPr lang="en-US" sz="1600" b="1" dirty="0">
                <a:solidFill>
                  <a:srgbClr val="3333CC"/>
                </a:solidFill>
                <a:effectLst>
                  <a:outerShdw blurRad="38100" dist="38100" dir="2700000" algn="tl">
                    <a:srgbClr val="C0C0C0"/>
                  </a:outerShdw>
                </a:effectLst>
                <a:latin typeface="Comic Sans MS" pitchFamily="66" charset="0"/>
              </a:rPr>
              <a:t>	</a:t>
            </a:r>
          </a:p>
          <a:p>
            <a:pPr>
              <a:buFontTx/>
              <a:buNone/>
            </a:pPr>
            <a:r>
              <a:rPr lang="en-US" sz="2800" b="1" dirty="0">
                <a:solidFill>
                  <a:srgbClr val="3333CC"/>
                </a:solidFill>
                <a:effectLst>
                  <a:outerShdw blurRad="38100" dist="38100" dir="2700000" algn="tl">
                    <a:srgbClr val="C0C0C0"/>
                  </a:outerShdw>
                </a:effectLst>
                <a:latin typeface="Comic Sans MS" pitchFamily="66" charset="0"/>
              </a:rPr>
              <a:t>	 …Physics in particular?</a:t>
            </a:r>
            <a:endParaRPr lang="en-US" sz="2800" dirty="0">
              <a:effectLst>
                <a:outerShdw blurRad="38100" dist="38100" dir="2700000" algn="tl">
                  <a:srgbClr val="C0C0C0"/>
                </a:outerShdw>
              </a:effectLst>
              <a:latin typeface="Comic Sans MS" pitchFamily="66" charset="0"/>
            </a:endParaRPr>
          </a:p>
        </p:txBody>
      </p:sp>
      <p:sp>
        <p:nvSpPr>
          <p:cNvPr id="3" name="TextBox 2"/>
          <p:cNvSpPr txBox="1"/>
          <p:nvPr/>
        </p:nvSpPr>
        <p:spPr>
          <a:xfrm>
            <a:off x="990600" y="381000"/>
            <a:ext cx="72390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Is it Valid?</a:t>
            </a:r>
            <a:endParaRPr lang="en-US" sz="4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Physics Instructor</a:t>
            </a:r>
            <a:endParaRPr lang="en-US" sz="36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sz="2800" dirty="0" smtClean="0">
                <a:effectLst>
                  <a:outerShdw blurRad="38100" dist="38100" dir="2700000" algn="tl">
                    <a:srgbClr val="000000">
                      <a:alpha val="43137"/>
                    </a:srgbClr>
                  </a:outerShdw>
                </a:effectLst>
                <a:latin typeface="Calibri" pitchFamily="34" charset="0"/>
              </a:rPr>
              <a:t>Compared PSSA interview results to faculty evaluation of students strengths and weaknesses</a:t>
            </a:r>
          </a:p>
          <a:p>
            <a:endParaRPr lang="en-US" sz="2800" dirty="0" smtClean="0">
              <a:effectLst>
                <a:outerShdw blurRad="38100" dist="38100" dir="2700000" algn="tl">
                  <a:srgbClr val="000000">
                    <a:alpha val="43137"/>
                  </a:srgbClr>
                </a:outerShdw>
              </a:effectLst>
              <a:latin typeface="Calibri" pitchFamily="34" charset="0"/>
            </a:endParaRPr>
          </a:p>
          <a:p>
            <a:r>
              <a:rPr lang="en-US" sz="2800" dirty="0" smtClean="0">
                <a:effectLst>
                  <a:outerShdw blurRad="38100" dist="38100" dir="2700000" algn="tl">
                    <a:srgbClr val="000000">
                      <a:alpha val="43137"/>
                    </a:srgbClr>
                  </a:outerShdw>
                </a:effectLst>
                <a:latin typeface="Calibri" pitchFamily="34" charset="0"/>
              </a:rPr>
              <a:t>Found evaluation matched with PSSA results providing more detail and explanation for observed student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4294967295"/>
          </p:nvPr>
        </p:nvSpPr>
        <p:spPr>
          <a:xfrm>
            <a:off x="228600" y="762000"/>
            <a:ext cx="8686800" cy="1524000"/>
          </a:xfrm>
        </p:spPr>
        <p:txBody>
          <a:bodyPr/>
          <a:lstStyle/>
          <a:p>
            <a:pPr>
              <a:buSzPct val="75000"/>
              <a:buFontTx/>
              <a:buNone/>
            </a:pPr>
            <a:endParaRPr lang="en-US" sz="2000" dirty="0">
              <a:effectLst>
                <a:outerShdw blurRad="38100" dist="38100" dir="2700000" algn="tl">
                  <a:srgbClr val="C0C0C0"/>
                </a:outerShdw>
              </a:effectLst>
            </a:endParaRPr>
          </a:p>
          <a:p>
            <a:pPr marL="0" indent="0">
              <a:buSzPct val="75000"/>
              <a:buNone/>
            </a:pPr>
            <a:r>
              <a:rPr lang="en-US" sz="2800" b="1" dirty="0">
                <a:effectLst>
                  <a:outerShdw blurRad="38100" dist="38100" dir="2700000" algn="tl">
                    <a:srgbClr val="C0C0C0"/>
                  </a:outerShdw>
                </a:effectLst>
                <a:latin typeface="Calibri" pitchFamily="34" charset="0"/>
              </a:rPr>
              <a:t>Mechanics problem solving compared to </a:t>
            </a:r>
            <a:r>
              <a:rPr lang="en-US" sz="2800" b="1" dirty="0" smtClean="0">
                <a:effectLst>
                  <a:outerShdw blurRad="38100" dist="38100" dir="2700000" algn="tl">
                    <a:srgbClr val="C0C0C0"/>
                  </a:outerShdw>
                </a:effectLst>
                <a:latin typeface="Calibri" pitchFamily="34" charset="0"/>
              </a:rPr>
              <a:t>PSSA paper and pencil results. - </a:t>
            </a:r>
            <a:r>
              <a:rPr lang="en-US" sz="2800" b="1" dirty="0">
                <a:effectLst>
                  <a:outerShdw blurRad="38100" dist="38100" dir="2700000" algn="tl">
                    <a:srgbClr val="C0C0C0"/>
                  </a:outerShdw>
                </a:effectLst>
                <a:latin typeface="Calibri" pitchFamily="34" charset="0"/>
              </a:rPr>
              <a:t>5 students</a:t>
            </a:r>
            <a:r>
              <a:rPr lang="en-US" sz="2800" dirty="0">
                <a:effectLst>
                  <a:outerShdw blurRad="38100" dist="38100" dir="2700000" algn="tl">
                    <a:srgbClr val="C0C0C0"/>
                  </a:outerShdw>
                </a:effectLst>
                <a:latin typeface="Calibri" pitchFamily="34" charset="0"/>
              </a:rPr>
              <a:t>.</a:t>
            </a:r>
          </a:p>
        </p:txBody>
      </p:sp>
      <p:sp>
        <p:nvSpPr>
          <p:cNvPr id="179203" name="Rectangle 3"/>
          <p:cNvSpPr>
            <a:spLocks noChangeArrowheads="1"/>
          </p:cNvSpPr>
          <p:nvPr/>
        </p:nvSpPr>
        <p:spPr bwMode="auto">
          <a:xfrm>
            <a:off x="381000" y="152400"/>
            <a:ext cx="8458200" cy="914400"/>
          </a:xfrm>
          <a:prstGeom prst="rect">
            <a:avLst/>
          </a:prstGeom>
          <a:noFill/>
          <a:ln w="9525">
            <a:noFill/>
            <a:miter lim="800000"/>
            <a:headEnd/>
            <a:tailEnd/>
          </a:ln>
          <a:effectLst/>
        </p:spPr>
        <p:txBody>
          <a:bodyPr anchor="ctr"/>
          <a:lstStyle/>
          <a:p>
            <a:pPr algn="ctr"/>
            <a:r>
              <a:rPr lang="en-US" sz="3600" b="1" dirty="0" smtClean="0">
                <a:solidFill>
                  <a:schemeClr val="tx2"/>
                </a:solidFill>
                <a:effectLst>
                  <a:outerShdw blurRad="38100" dist="38100" dir="2700000" algn="tl">
                    <a:srgbClr val="C0C0C0"/>
                  </a:outerShdw>
                </a:effectLst>
                <a:latin typeface="Tahoma" pitchFamily="34" charset="0"/>
              </a:rPr>
              <a:t>Mechanics Problem</a:t>
            </a:r>
            <a:r>
              <a:rPr lang="en-US" sz="3600" b="1" dirty="0">
                <a:solidFill>
                  <a:schemeClr val="tx2"/>
                </a:solidFill>
                <a:latin typeface="Tahoma" pitchFamily="34" charset="0"/>
              </a:rPr>
              <a:t>	</a:t>
            </a:r>
          </a:p>
        </p:txBody>
      </p:sp>
      <p:sp>
        <p:nvSpPr>
          <p:cNvPr id="179204" name="Text Box 4"/>
          <p:cNvSpPr txBox="1">
            <a:spLocks noChangeArrowheads="1"/>
          </p:cNvSpPr>
          <p:nvPr/>
        </p:nvSpPr>
        <p:spPr bwMode="auto">
          <a:xfrm>
            <a:off x="304800" y="5867400"/>
            <a:ext cx="8534400" cy="1006475"/>
          </a:xfrm>
          <a:prstGeom prst="rect">
            <a:avLst/>
          </a:prstGeom>
          <a:noFill/>
          <a:ln w="9525">
            <a:noFill/>
            <a:miter lim="800000"/>
            <a:headEnd/>
            <a:tailEnd/>
          </a:ln>
          <a:effectLst/>
        </p:spPr>
        <p:txBody>
          <a:bodyPr>
            <a:spAutoFit/>
          </a:bodyPr>
          <a:lstStyle/>
          <a:p>
            <a:pPr>
              <a:spcBef>
                <a:spcPct val="50000"/>
              </a:spcBef>
            </a:pPr>
            <a:r>
              <a:rPr lang="en-US" sz="2000"/>
              <a:t>University of Maryland Physics Education Research Group (2002). Activity-Based Physics (ABP) Alternative Homework Assignments.  </a:t>
            </a:r>
            <a:r>
              <a:rPr lang="en-US" sz="2000" b="1">
                <a:solidFill>
                  <a:srgbClr val="3333CC"/>
                </a:solidFill>
                <a:hlinkClick r:id="rId3"/>
              </a:rPr>
              <a:t>http://www.physics.umd.edu/perg/abp/aha/index.html</a:t>
            </a:r>
            <a:endParaRPr lang="en-US" sz="2000" b="1">
              <a:solidFill>
                <a:srgbClr val="3333CC"/>
              </a:solidFill>
            </a:endParaRPr>
          </a:p>
        </p:txBody>
      </p:sp>
      <p:sp>
        <p:nvSpPr>
          <p:cNvPr id="179205" name="Text Box 5"/>
          <p:cNvSpPr txBox="1">
            <a:spLocks noChangeArrowheads="1"/>
          </p:cNvSpPr>
          <p:nvPr/>
        </p:nvSpPr>
        <p:spPr bwMode="auto">
          <a:xfrm>
            <a:off x="152400" y="2286000"/>
            <a:ext cx="4191000" cy="3323987"/>
          </a:xfrm>
          <a:prstGeom prst="rect">
            <a:avLst/>
          </a:prstGeom>
          <a:noFill/>
          <a:ln w="9525">
            <a:noFill/>
            <a:miter lim="800000"/>
            <a:headEnd/>
            <a:tailEnd/>
          </a:ln>
          <a:effectLst/>
        </p:spPr>
        <p:txBody>
          <a:bodyPr wrap="square">
            <a:spAutoFit/>
          </a:bodyPr>
          <a:lstStyle/>
          <a:p>
            <a:pPr>
              <a:spcBef>
                <a:spcPct val="50000"/>
              </a:spcBef>
            </a:pPr>
            <a:r>
              <a:rPr lang="en-US" sz="2800" i="1" dirty="0">
                <a:solidFill>
                  <a:srgbClr val="3333CC"/>
                </a:solidFill>
                <a:effectLst>
                  <a:outerShdw blurRad="38100" dist="38100" dir="2700000" algn="tl">
                    <a:srgbClr val="C0C0C0"/>
                  </a:outerShdw>
                </a:effectLst>
                <a:latin typeface="Calibri" pitchFamily="34" charset="0"/>
              </a:rPr>
              <a:t>Given height of the pyramid, dimensions of a block, </a:t>
            </a:r>
            <a:r>
              <a:rPr lang="en-US" sz="2800" i="1" dirty="0" smtClean="0">
                <a:solidFill>
                  <a:srgbClr val="3333CC"/>
                </a:solidFill>
                <a:effectLst>
                  <a:outerShdw blurRad="38100" dist="38100" dir="2700000" algn="tl">
                    <a:srgbClr val="C0C0C0"/>
                  </a:outerShdw>
                </a:effectLst>
                <a:latin typeface="Calibri" pitchFamily="34" charset="0"/>
              </a:rPr>
              <a:t>horsepower </a:t>
            </a:r>
            <a:r>
              <a:rPr lang="en-US" sz="2800" i="1" dirty="0">
                <a:solidFill>
                  <a:srgbClr val="3333CC"/>
                </a:solidFill>
                <a:effectLst>
                  <a:outerShdw blurRad="38100" dist="38100" dir="2700000" algn="tl">
                    <a:srgbClr val="C0C0C0"/>
                  </a:outerShdw>
                </a:effectLst>
                <a:latin typeface="Calibri" pitchFamily="34" charset="0"/>
              </a:rPr>
              <a:t>of a man,  </a:t>
            </a:r>
            <a:r>
              <a:rPr lang="en-US" sz="2800" i="1" dirty="0" smtClean="0">
                <a:solidFill>
                  <a:srgbClr val="3333CC"/>
                </a:solidFill>
                <a:effectLst>
                  <a:outerShdw blurRad="38100" dist="38100" dir="2700000" algn="tl">
                    <a:srgbClr val="C0C0C0"/>
                  </a:outerShdw>
                </a:effectLst>
                <a:latin typeface="Calibri" pitchFamily="34" charset="0"/>
              </a:rPr>
              <a:t>time </a:t>
            </a:r>
            <a:r>
              <a:rPr lang="en-US" sz="2800" i="1" dirty="0">
                <a:solidFill>
                  <a:srgbClr val="3333CC"/>
                </a:solidFill>
                <a:effectLst>
                  <a:outerShdw blurRad="38100" dist="38100" dir="2700000" algn="tl">
                    <a:srgbClr val="C0C0C0"/>
                  </a:outerShdw>
                </a:effectLst>
                <a:latin typeface="Calibri" pitchFamily="34" charset="0"/>
              </a:rPr>
              <a:t>allotted to </a:t>
            </a:r>
            <a:r>
              <a:rPr lang="en-US" sz="2800" i="1" dirty="0" smtClean="0">
                <a:solidFill>
                  <a:srgbClr val="3333CC"/>
                </a:solidFill>
                <a:effectLst>
                  <a:outerShdw blurRad="38100" dist="38100" dir="2700000" algn="tl">
                    <a:srgbClr val="C0C0C0"/>
                  </a:outerShdw>
                </a:effectLst>
                <a:latin typeface="Calibri" pitchFamily="34" charset="0"/>
              </a:rPr>
              <a:t>build,  </a:t>
            </a:r>
            <a:endParaRPr lang="en-US" sz="2800" i="1" dirty="0">
              <a:solidFill>
                <a:srgbClr val="3333CC"/>
              </a:solidFill>
              <a:effectLst>
                <a:outerShdw blurRad="38100" dist="38100" dir="2700000" algn="tl">
                  <a:srgbClr val="C0C0C0"/>
                </a:outerShdw>
              </a:effectLst>
              <a:latin typeface="Calibri" pitchFamily="34" charset="0"/>
            </a:endParaRPr>
          </a:p>
          <a:p>
            <a:pPr>
              <a:spcBef>
                <a:spcPct val="50000"/>
              </a:spcBef>
            </a:pPr>
            <a:r>
              <a:rPr lang="en-US" sz="2800" i="1" dirty="0">
                <a:solidFill>
                  <a:srgbClr val="3333CC"/>
                </a:solidFill>
                <a:effectLst>
                  <a:outerShdw blurRad="38100" dist="38100" dir="2700000" algn="tl">
                    <a:srgbClr val="C0C0C0"/>
                  </a:outerShdw>
                </a:effectLst>
                <a:latin typeface="Calibri" pitchFamily="34" charset="0"/>
              </a:rPr>
              <a:t>How many men were required to build the Great Pyramid of Giza?</a:t>
            </a:r>
          </a:p>
        </p:txBody>
      </p:sp>
      <p:sp>
        <p:nvSpPr>
          <p:cNvPr id="179208" name="Line 8"/>
          <p:cNvSpPr>
            <a:spLocks noChangeShapeType="1"/>
          </p:cNvSpPr>
          <p:nvPr/>
        </p:nvSpPr>
        <p:spPr bwMode="auto">
          <a:xfrm>
            <a:off x="4648200" y="5105400"/>
            <a:ext cx="3581400" cy="0"/>
          </a:xfrm>
          <a:prstGeom prst="line">
            <a:avLst/>
          </a:prstGeom>
          <a:noFill/>
          <a:ln w="9525">
            <a:solidFill>
              <a:schemeClr val="tx1"/>
            </a:solidFill>
            <a:round/>
            <a:headEnd/>
            <a:tailEnd/>
          </a:ln>
          <a:effectLst/>
        </p:spPr>
        <p:txBody>
          <a:bodyPr/>
          <a:lstStyle/>
          <a:p>
            <a:endParaRPr lang="en-US"/>
          </a:p>
        </p:txBody>
      </p:sp>
      <p:sp>
        <p:nvSpPr>
          <p:cNvPr id="179209" name="Line 9"/>
          <p:cNvSpPr>
            <a:spLocks noChangeShapeType="1"/>
          </p:cNvSpPr>
          <p:nvPr/>
        </p:nvSpPr>
        <p:spPr bwMode="auto">
          <a:xfrm>
            <a:off x="4800600" y="4876800"/>
            <a:ext cx="3276600" cy="0"/>
          </a:xfrm>
          <a:prstGeom prst="line">
            <a:avLst/>
          </a:prstGeom>
          <a:noFill/>
          <a:ln w="9525">
            <a:solidFill>
              <a:schemeClr val="tx1"/>
            </a:solidFill>
            <a:round/>
            <a:headEnd/>
            <a:tailEnd/>
          </a:ln>
          <a:effectLst/>
        </p:spPr>
        <p:txBody>
          <a:bodyPr/>
          <a:lstStyle/>
          <a:p>
            <a:endParaRPr lang="en-US"/>
          </a:p>
        </p:txBody>
      </p:sp>
      <p:sp>
        <p:nvSpPr>
          <p:cNvPr id="179210" name="Line 10"/>
          <p:cNvSpPr>
            <a:spLocks noChangeShapeType="1"/>
          </p:cNvSpPr>
          <p:nvPr/>
        </p:nvSpPr>
        <p:spPr bwMode="auto">
          <a:xfrm>
            <a:off x="4953000" y="4648200"/>
            <a:ext cx="2895600" cy="0"/>
          </a:xfrm>
          <a:prstGeom prst="line">
            <a:avLst/>
          </a:prstGeom>
          <a:noFill/>
          <a:ln w="9525">
            <a:solidFill>
              <a:schemeClr val="tx1"/>
            </a:solidFill>
            <a:round/>
            <a:headEnd/>
            <a:tailEnd/>
          </a:ln>
          <a:effectLst/>
        </p:spPr>
        <p:txBody>
          <a:bodyPr/>
          <a:lstStyle/>
          <a:p>
            <a:endParaRPr lang="en-US"/>
          </a:p>
        </p:txBody>
      </p:sp>
      <p:sp>
        <p:nvSpPr>
          <p:cNvPr id="179211" name="Line 11"/>
          <p:cNvSpPr>
            <a:spLocks noChangeShapeType="1"/>
          </p:cNvSpPr>
          <p:nvPr/>
        </p:nvSpPr>
        <p:spPr bwMode="auto">
          <a:xfrm>
            <a:off x="5181600" y="4419600"/>
            <a:ext cx="2514600" cy="0"/>
          </a:xfrm>
          <a:prstGeom prst="line">
            <a:avLst/>
          </a:prstGeom>
          <a:noFill/>
          <a:ln w="9525">
            <a:solidFill>
              <a:schemeClr val="tx1"/>
            </a:solidFill>
            <a:round/>
            <a:headEnd/>
            <a:tailEnd/>
          </a:ln>
          <a:effectLst/>
        </p:spPr>
        <p:txBody>
          <a:bodyPr/>
          <a:lstStyle/>
          <a:p>
            <a:endParaRPr lang="en-US"/>
          </a:p>
        </p:txBody>
      </p:sp>
      <p:sp>
        <p:nvSpPr>
          <p:cNvPr id="179213" name="Line 13"/>
          <p:cNvSpPr>
            <a:spLocks noChangeShapeType="1"/>
          </p:cNvSpPr>
          <p:nvPr/>
        </p:nvSpPr>
        <p:spPr bwMode="auto">
          <a:xfrm>
            <a:off x="5334000" y="4191000"/>
            <a:ext cx="2209800" cy="0"/>
          </a:xfrm>
          <a:prstGeom prst="line">
            <a:avLst/>
          </a:prstGeom>
          <a:noFill/>
          <a:ln w="9525">
            <a:solidFill>
              <a:schemeClr val="tx1"/>
            </a:solidFill>
            <a:round/>
            <a:headEnd/>
            <a:tailEnd/>
          </a:ln>
          <a:effectLst/>
        </p:spPr>
        <p:txBody>
          <a:bodyPr/>
          <a:lstStyle/>
          <a:p>
            <a:endParaRPr lang="en-US"/>
          </a:p>
        </p:txBody>
      </p:sp>
      <p:sp>
        <p:nvSpPr>
          <p:cNvPr id="179214" name="Line 14"/>
          <p:cNvSpPr>
            <a:spLocks noChangeShapeType="1"/>
          </p:cNvSpPr>
          <p:nvPr/>
        </p:nvSpPr>
        <p:spPr bwMode="auto">
          <a:xfrm>
            <a:off x="5486400" y="3962400"/>
            <a:ext cx="1828800" cy="0"/>
          </a:xfrm>
          <a:prstGeom prst="line">
            <a:avLst/>
          </a:prstGeom>
          <a:noFill/>
          <a:ln w="9525">
            <a:solidFill>
              <a:schemeClr val="tx1"/>
            </a:solidFill>
            <a:round/>
            <a:headEnd/>
            <a:tailEnd/>
          </a:ln>
          <a:effectLst/>
        </p:spPr>
        <p:txBody>
          <a:bodyPr/>
          <a:lstStyle/>
          <a:p>
            <a:endParaRPr lang="en-US"/>
          </a:p>
        </p:txBody>
      </p:sp>
      <p:sp>
        <p:nvSpPr>
          <p:cNvPr id="179215" name="Line 15"/>
          <p:cNvSpPr>
            <a:spLocks noChangeShapeType="1"/>
          </p:cNvSpPr>
          <p:nvPr/>
        </p:nvSpPr>
        <p:spPr bwMode="auto">
          <a:xfrm>
            <a:off x="5715000" y="3733800"/>
            <a:ext cx="1447800" cy="0"/>
          </a:xfrm>
          <a:prstGeom prst="line">
            <a:avLst/>
          </a:prstGeom>
          <a:noFill/>
          <a:ln w="9525">
            <a:solidFill>
              <a:schemeClr val="tx1"/>
            </a:solidFill>
            <a:round/>
            <a:headEnd/>
            <a:tailEnd/>
          </a:ln>
          <a:effectLst/>
        </p:spPr>
        <p:txBody>
          <a:bodyPr/>
          <a:lstStyle/>
          <a:p>
            <a:endParaRPr lang="en-US"/>
          </a:p>
        </p:txBody>
      </p:sp>
      <p:sp>
        <p:nvSpPr>
          <p:cNvPr id="179216" name="Line 16"/>
          <p:cNvSpPr>
            <a:spLocks noChangeShapeType="1"/>
          </p:cNvSpPr>
          <p:nvPr/>
        </p:nvSpPr>
        <p:spPr bwMode="auto">
          <a:xfrm>
            <a:off x="5867400" y="3505200"/>
            <a:ext cx="1066800" cy="0"/>
          </a:xfrm>
          <a:prstGeom prst="line">
            <a:avLst/>
          </a:prstGeom>
          <a:noFill/>
          <a:ln w="9525">
            <a:solidFill>
              <a:schemeClr val="tx1"/>
            </a:solidFill>
            <a:round/>
            <a:headEnd/>
            <a:tailEnd/>
          </a:ln>
          <a:effectLst/>
        </p:spPr>
        <p:txBody>
          <a:bodyPr/>
          <a:lstStyle/>
          <a:p>
            <a:endParaRPr lang="en-US"/>
          </a:p>
        </p:txBody>
      </p:sp>
      <p:sp>
        <p:nvSpPr>
          <p:cNvPr id="179217" name="Line 17"/>
          <p:cNvSpPr>
            <a:spLocks noChangeShapeType="1"/>
          </p:cNvSpPr>
          <p:nvPr/>
        </p:nvSpPr>
        <p:spPr bwMode="auto">
          <a:xfrm>
            <a:off x="6096000" y="3276600"/>
            <a:ext cx="685800" cy="0"/>
          </a:xfrm>
          <a:prstGeom prst="line">
            <a:avLst/>
          </a:prstGeom>
          <a:noFill/>
          <a:ln w="9525">
            <a:solidFill>
              <a:schemeClr val="tx1"/>
            </a:solidFill>
            <a:round/>
            <a:headEnd/>
            <a:tailEnd/>
          </a:ln>
          <a:effectLst/>
        </p:spPr>
        <p:txBody>
          <a:bodyPr/>
          <a:lstStyle/>
          <a:p>
            <a:endParaRPr lang="en-US"/>
          </a:p>
        </p:txBody>
      </p:sp>
      <p:sp>
        <p:nvSpPr>
          <p:cNvPr id="179218" name="Line 18"/>
          <p:cNvSpPr>
            <a:spLocks noChangeShapeType="1"/>
          </p:cNvSpPr>
          <p:nvPr/>
        </p:nvSpPr>
        <p:spPr bwMode="auto">
          <a:xfrm>
            <a:off x="6248400" y="3048000"/>
            <a:ext cx="381000" cy="0"/>
          </a:xfrm>
          <a:prstGeom prst="line">
            <a:avLst/>
          </a:prstGeom>
          <a:noFill/>
          <a:ln w="9525">
            <a:solidFill>
              <a:schemeClr val="tx1"/>
            </a:solidFill>
            <a:round/>
            <a:headEnd/>
            <a:tailEnd/>
          </a:ln>
          <a:effectLst/>
        </p:spPr>
        <p:txBody>
          <a:bodyPr/>
          <a:lstStyle/>
          <a:p>
            <a:endParaRPr lang="en-US"/>
          </a:p>
        </p:txBody>
      </p:sp>
      <p:sp>
        <p:nvSpPr>
          <p:cNvPr id="179219" name="Line 19"/>
          <p:cNvSpPr>
            <a:spLocks noChangeShapeType="1"/>
          </p:cNvSpPr>
          <p:nvPr/>
        </p:nvSpPr>
        <p:spPr bwMode="auto">
          <a:xfrm>
            <a:off x="4648200" y="5334000"/>
            <a:ext cx="0" cy="228600"/>
          </a:xfrm>
          <a:prstGeom prst="line">
            <a:avLst/>
          </a:prstGeom>
          <a:noFill/>
          <a:ln w="9525">
            <a:solidFill>
              <a:schemeClr val="tx1"/>
            </a:solidFill>
            <a:round/>
            <a:headEnd/>
            <a:tailEnd/>
          </a:ln>
          <a:effectLst/>
        </p:spPr>
        <p:txBody>
          <a:bodyPr/>
          <a:lstStyle/>
          <a:p>
            <a:endParaRPr lang="en-US"/>
          </a:p>
        </p:txBody>
      </p:sp>
      <p:sp>
        <p:nvSpPr>
          <p:cNvPr id="179220" name="Line 20"/>
          <p:cNvSpPr>
            <a:spLocks noChangeShapeType="1"/>
          </p:cNvSpPr>
          <p:nvPr/>
        </p:nvSpPr>
        <p:spPr bwMode="auto">
          <a:xfrm flipV="1">
            <a:off x="4876800" y="5334000"/>
            <a:ext cx="76200" cy="228600"/>
          </a:xfrm>
          <a:prstGeom prst="line">
            <a:avLst/>
          </a:prstGeom>
          <a:noFill/>
          <a:ln w="9525">
            <a:solidFill>
              <a:schemeClr val="tx1"/>
            </a:solidFill>
            <a:round/>
            <a:headEnd/>
            <a:tailEnd/>
          </a:ln>
          <a:effectLst/>
        </p:spPr>
        <p:txBody>
          <a:bodyPr/>
          <a:lstStyle/>
          <a:p>
            <a:endParaRPr lang="en-US"/>
          </a:p>
        </p:txBody>
      </p:sp>
      <p:sp>
        <p:nvSpPr>
          <p:cNvPr id="179221" name="Line 21"/>
          <p:cNvSpPr>
            <a:spLocks noChangeShapeType="1"/>
          </p:cNvSpPr>
          <p:nvPr/>
        </p:nvSpPr>
        <p:spPr bwMode="auto">
          <a:xfrm>
            <a:off x="5257800" y="5334000"/>
            <a:ext cx="0" cy="228600"/>
          </a:xfrm>
          <a:prstGeom prst="line">
            <a:avLst/>
          </a:prstGeom>
          <a:noFill/>
          <a:ln w="9525">
            <a:solidFill>
              <a:schemeClr val="tx1"/>
            </a:solidFill>
            <a:round/>
            <a:headEnd/>
            <a:tailEnd/>
          </a:ln>
          <a:effectLst/>
        </p:spPr>
        <p:txBody>
          <a:bodyPr/>
          <a:lstStyle/>
          <a:p>
            <a:endParaRPr lang="en-US"/>
          </a:p>
        </p:txBody>
      </p:sp>
      <p:sp>
        <p:nvSpPr>
          <p:cNvPr id="179222" name="Line 22"/>
          <p:cNvSpPr>
            <a:spLocks noChangeShapeType="1"/>
          </p:cNvSpPr>
          <p:nvPr/>
        </p:nvSpPr>
        <p:spPr bwMode="auto">
          <a:xfrm flipV="1">
            <a:off x="5562600" y="5334000"/>
            <a:ext cx="0" cy="228600"/>
          </a:xfrm>
          <a:prstGeom prst="line">
            <a:avLst/>
          </a:prstGeom>
          <a:noFill/>
          <a:ln w="9525">
            <a:solidFill>
              <a:schemeClr val="tx1"/>
            </a:solidFill>
            <a:round/>
            <a:headEnd/>
            <a:tailEnd/>
          </a:ln>
          <a:effectLst/>
        </p:spPr>
        <p:txBody>
          <a:bodyPr/>
          <a:lstStyle/>
          <a:p>
            <a:endParaRPr lang="en-US"/>
          </a:p>
        </p:txBody>
      </p:sp>
      <p:sp>
        <p:nvSpPr>
          <p:cNvPr id="179223" name="Line 23"/>
          <p:cNvSpPr>
            <a:spLocks noChangeShapeType="1"/>
          </p:cNvSpPr>
          <p:nvPr/>
        </p:nvSpPr>
        <p:spPr bwMode="auto">
          <a:xfrm flipV="1">
            <a:off x="4800600" y="5105400"/>
            <a:ext cx="0" cy="228600"/>
          </a:xfrm>
          <a:prstGeom prst="line">
            <a:avLst/>
          </a:prstGeom>
          <a:noFill/>
          <a:ln w="9525">
            <a:solidFill>
              <a:schemeClr val="tx1"/>
            </a:solidFill>
            <a:round/>
            <a:headEnd/>
            <a:tailEnd/>
          </a:ln>
          <a:effectLst/>
        </p:spPr>
        <p:txBody>
          <a:bodyPr/>
          <a:lstStyle/>
          <a:p>
            <a:endParaRPr lang="en-US"/>
          </a:p>
        </p:txBody>
      </p:sp>
      <p:sp>
        <p:nvSpPr>
          <p:cNvPr id="179224" name="Line 24"/>
          <p:cNvSpPr>
            <a:spLocks noChangeShapeType="1"/>
          </p:cNvSpPr>
          <p:nvPr/>
        </p:nvSpPr>
        <p:spPr bwMode="auto">
          <a:xfrm flipV="1">
            <a:off x="5105400" y="5105400"/>
            <a:ext cx="0" cy="228600"/>
          </a:xfrm>
          <a:prstGeom prst="line">
            <a:avLst/>
          </a:prstGeom>
          <a:noFill/>
          <a:ln w="9525">
            <a:solidFill>
              <a:schemeClr val="tx1"/>
            </a:solidFill>
            <a:round/>
            <a:headEnd/>
            <a:tailEnd/>
          </a:ln>
          <a:effectLst/>
        </p:spPr>
        <p:txBody>
          <a:bodyPr/>
          <a:lstStyle/>
          <a:p>
            <a:endParaRPr lang="en-US"/>
          </a:p>
        </p:txBody>
      </p:sp>
      <p:sp>
        <p:nvSpPr>
          <p:cNvPr id="179225" name="Line 25"/>
          <p:cNvSpPr>
            <a:spLocks noChangeShapeType="1"/>
          </p:cNvSpPr>
          <p:nvPr/>
        </p:nvSpPr>
        <p:spPr bwMode="auto">
          <a:xfrm flipV="1">
            <a:off x="5410200" y="5105400"/>
            <a:ext cx="0" cy="228600"/>
          </a:xfrm>
          <a:prstGeom prst="line">
            <a:avLst/>
          </a:prstGeom>
          <a:noFill/>
          <a:ln w="9525">
            <a:solidFill>
              <a:schemeClr val="tx1"/>
            </a:solidFill>
            <a:round/>
            <a:headEnd/>
            <a:tailEnd/>
          </a:ln>
          <a:effectLst/>
        </p:spPr>
        <p:txBody>
          <a:bodyPr/>
          <a:lstStyle/>
          <a:p>
            <a:endParaRPr lang="en-US"/>
          </a:p>
        </p:txBody>
      </p:sp>
      <p:pic>
        <p:nvPicPr>
          <p:cNvPr id="179226" name="Picture 26"/>
          <p:cNvPicPr>
            <a:picLocks noChangeAspect="1" noChangeArrowheads="1"/>
          </p:cNvPicPr>
          <p:nvPr/>
        </p:nvPicPr>
        <p:blipFill>
          <a:blip r:embed="rId4" cstate="print"/>
          <a:srcRect/>
          <a:stretch>
            <a:fillRect/>
          </a:stretch>
        </p:blipFill>
        <p:spPr bwMode="auto">
          <a:xfrm>
            <a:off x="4343400" y="2249488"/>
            <a:ext cx="4419600" cy="35353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31800" y="457200"/>
            <a:ext cx="2159000" cy="639763"/>
          </a:xfrm>
        </p:spPr>
        <p:txBody>
          <a:bodyPr/>
          <a:lstStyle/>
          <a:p>
            <a:pPr algn="l"/>
            <a:r>
              <a:rPr lang="en-US" sz="3600" b="1">
                <a:effectLst>
                  <a:outerShdw blurRad="38100" dist="38100" dir="2700000" algn="tl">
                    <a:srgbClr val="C0C0C0"/>
                  </a:outerShdw>
                </a:effectLst>
                <a:latin typeface="Tahoma" pitchFamily="34" charset="0"/>
              </a:rPr>
              <a:t>Results</a:t>
            </a:r>
          </a:p>
        </p:txBody>
      </p:sp>
      <p:sp>
        <p:nvSpPr>
          <p:cNvPr id="187395" name="Rectangle 3"/>
          <p:cNvSpPr>
            <a:spLocks noGrp="1" noChangeArrowheads="1"/>
          </p:cNvSpPr>
          <p:nvPr>
            <p:ph type="body" idx="1"/>
          </p:nvPr>
        </p:nvSpPr>
        <p:spPr>
          <a:xfrm>
            <a:off x="914400" y="4572000"/>
            <a:ext cx="7239000" cy="1325563"/>
          </a:xfrm>
        </p:spPr>
        <p:txBody>
          <a:bodyPr/>
          <a:lstStyle/>
          <a:p>
            <a:pPr algn="ctr">
              <a:buFontTx/>
              <a:buNone/>
            </a:pPr>
            <a:r>
              <a:rPr lang="en-US" sz="2800" dirty="0">
                <a:solidFill>
                  <a:srgbClr val="3333CC"/>
                </a:solidFill>
                <a:effectLst>
                  <a:outerShdw blurRad="38100" dist="38100" dir="2700000" algn="tl">
                    <a:srgbClr val="C0C0C0"/>
                  </a:outerShdw>
                </a:effectLst>
                <a:latin typeface="Comic Sans MS" pitchFamily="66" charset="0"/>
              </a:rPr>
              <a:t>	All students easily identified and                        matched </a:t>
            </a:r>
            <a:r>
              <a:rPr lang="en-US" sz="2800" dirty="0" smtClean="0">
                <a:solidFill>
                  <a:srgbClr val="3333CC"/>
                </a:solidFill>
                <a:effectLst>
                  <a:outerShdw blurRad="38100" dist="38100" dir="2700000" algn="tl">
                    <a:srgbClr val="C0C0C0"/>
                  </a:outerShdw>
                </a:effectLst>
                <a:latin typeface="Comic Sans MS" pitchFamily="66" charset="0"/>
              </a:rPr>
              <a:t>up</a:t>
            </a:r>
            <a:r>
              <a:rPr lang="en-US" sz="2800" dirty="0">
                <a:solidFill>
                  <a:srgbClr val="3333CC"/>
                </a:solidFill>
                <a:effectLst>
                  <a:outerShdw blurRad="38100" dist="38100" dir="2700000" algn="tl">
                    <a:srgbClr val="C0C0C0"/>
                  </a:outerShdw>
                </a:effectLst>
              </a:rPr>
              <a:t>!</a:t>
            </a:r>
          </a:p>
        </p:txBody>
      </p:sp>
      <p:sp>
        <p:nvSpPr>
          <p:cNvPr id="187426" name="Text Box 34"/>
          <p:cNvSpPr txBox="1">
            <a:spLocks noChangeArrowheads="1"/>
          </p:cNvSpPr>
          <p:nvPr/>
        </p:nvSpPr>
        <p:spPr bwMode="auto">
          <a:xfrm>
            <a:off x="304800" y="2971800"/>
            <a:ext cx="8382000" cy="1083374"/>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sz="2400" dirty="0">
                <a:effectLst>
                  <a:outerShdw blurRad="38100" dist="38100" dir="2700000" algn="tl">
                    <a:srgbClr val="C0C0C0"/>
                  </a:outerShdw>
                </a:effectLst>
              </a:rPr>
              <a:t>  </a:t>
            </a:r>
            <a:r>
              <a:rPr lang="en-US" sz="2800" dirty="0" smtClean="0">
                <a:effectLst>
                  <a:outerShdw blurRad="38100" dist="38100" dir="2700000" algn="tl">
                    <a:srgbClr val="C0C0C0"/>
                  </a:outerShdw>
                </a:effectLst>
                <a:latin typeface="Calibri" pitchFamily="34" charset="0"/>
              </a:rPr>
              <a:t>Pencil and paper PSSA </a:t>
            </a:r>
            <a:r>
              <a:rPr lang="en-US" sz="2800" dirty="0">
                <a:effectLst>
                  <a:outerShdw blurRad="38100" dist="38100" dir="2700000" algn="tl">
                    <a:srgbClr val="C0C0C0"/>
                  </a:outerShdw>
                </a:effectLst>
                <a:latin typeface="Calibri" pitchFamily="34" charset="0"/>
              </a:rPr>
              <a:t>graded </a:t>
            </a:r>
            <a:r>
              <a:rPr lang="en-US" sz="2800" dirty="0" smtClean="0">
                <a:effectLst>
                  <a:outerShdw blurRad="38100" dist="38100" dir="2700000" algn="tl">
                    <a:srgbClr val="C0C0C0"/>
                  </a:outerShdw>
                </a:effectLst>
                <a:latin typeface="Calibri" pitchFamily="34" charset="0"/>
              </a:rPr>
              <a:t>blind</a:t>
            </a:r>
            <a:endParaRPr lang="en-US" sz="2800" dirty="0">
              <a:effectLst>
                <a:outerShdw blurRad="38100" dist="38100" dir="2700000" algn="tl">
                  <a:srgbClr val="C0C0C0"/>
                </a:outerShdw>
              </a:effectLst>
              <a:latin typeface="Calibri" pitchFamily="34" charset="0"/>
            </a:endParaRPr>
          </a:p>
          <a:p>
            <a:pPr>
              <a:spcBef>
                <a:spcPct val="30000"/>
              </a:spcBef>
              <a:buFont typeface="Arial" pitchFamily="34" charset="0"/>
              <a:buChar char="•"/>
            </a:pPr>
            <a:r>
              <a:rPr lang="en-US" sz="2800" dirty="0">
                <a:effectLst>
                  <a:outerShdw blurRad="38100" dist="38100" dir="2700000" algn="tl">
                    <a:srgbClr val="C0C0C0"/>
                  </a:outerShdw>
                </a:effectLst>
                <a:latin typeface="Calibri" pitchFamily="34" charset="0"/>
              </a:rPr>
              <a:t>  3 point scale used for </a:t>
            </a:r>
            <a:r>
              <a:rPr lang="en-US" sz="2800" dirty="0" smtClean="0">
                <a:effectLst>
                  <a:outerShdw blurRad="38100" dist="38100" dir="2700000" algn="tl">
                    <a:srgbClr val="C0C0C0"/>
                  </a:outerShdw>
                </a:effectLst>
                <a:latin typeface="Calibri" pitchFamily="34" charset="0"/>
              </a:rPr>
              <a:t>grading.</a:t>
            </a:r>
            <a:endParaRPr lang="en-US" sz="2800" dirty="0">
              <a:effectLst>
                <a:outerShdw blurRad="38100" dist="38100" dir="2700000" algn="tl">
                  <a:srgbClr val="C0C0C0"/>
                </a:outerShdw>
              </a:effectLst>
              <a:latin typeface="Calibri" pitchFamily="34" charset="0"/>
            </a:endParaRPr>
          </a:p>
        </p:txBody>
      </p:sp>
      <p:pic>
        <p:nvPicPr>
          <p:cNvPr id="187427" name="Picture 35"/>
          <p:cNvPicPr>
            <a:picLocks noChangeAspect="1" noChangeArrowheads="1"/>
          </p:cNvPicPr>
          <p:nvPr/>
        </p:nvPicPr>
        <p:blipFill>
          <a:blip r:embed="rId3" cstate="print"/>
          <a:srcRect/>
          <a:stretch>
            <a:fillRect/>
          </a:stretch>
        </p:blipFill>
        <p:spPr bwMode="auto">
          <a:xfrm>
            <a:off x="6172200" y="304800"/>
            <a:ext cx="2454275" cy="1963738"/>
          </a:xfrm>
          <a:prstGeom prst="rect">
            <a:avLst/>
          </a:prstGeom>
          <a:noFill/>
          <a:ln w="9525">
            <a:noFill/>
            <a:miter lim="800000"/>
            <a:headEnd/>
            <a:tailEnd/>
          </a:ln>
          <a:effectLst/>
        </p:spPr>
      </p:pic>
      <p:graphicFrame>
        <p:nvGraphicFramePr>
          <p:cNvPr id="187428" name="Object 36"/>
          <p:cNvGraphicFramePr>
            <a:graphicFrameLocks noChangeAspect="1"/>
          </p:cNvGraphicFramePr>
          <p:nvPr/>
        </p:nvGraphicFramePr>
        <p:xfrm>
          <a:off x="2971800" y="304800"/>
          <a:ext cx="2819400" cy="1947863"/>
        </p:xfrm>
        <a:graphic>
          <a:graphicData uri="http://schemas.openxmlformats.org/presentationml/2006/ole">
            <p:oleObj spid="_x0000_s187428" name="Picture" r:id="rId4" imgW="1104840" imgH="76212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6934200" cy="1143000"/>
          </a:xfrm>
        </p:spPr>
        <p:txBody>
          <a:bodyPr/>
          <a:lstStyle/>
          <a:p>
            <a:r>
              <a:rPr lang="en-US" dirty="0" smtClean="0">
                <a:latin typeface="Calibri" pitchFamily="34" charset="0"/>
              </a:rPr>
              <a:t>Pyramid interview results</a:t>
            </a:r>
            <a:br>
              <a:rPr lang="en-US" dirty="0" smtClean="0">
                <a:latin typeface="Calibri" pitchFamily="34" charset="0"/>
              </a:rPr>
            </a:br>
            <a:r>
              <a:rPr lang="en-US" dirty="0" smtClean="0">
                <a:latin typeface="Calibri" pitchFamily="34" charset="0"/>
              </a:rPr>
              <a:t/>
            </a:r>
            <a:br>
              <a:rPr lang="en-US" dirty="0" smtClean="0">
                <a:latin typeface="Calibri" pitchFamily="34" charset="0"/>
              </a:rPr>
            </a:br>
            <a:r>
              <a:rPr lang="en-US" sz="3200" dirty="0" smtClean="0">
                <a:latin typeface="Calibri" pitchFamily="34" charset="0"/>
              </a:rPr>
              <a:t>3 – point scale</a:t>
            </a:r>
            <a:endParaRPr lang="en-US" sz="3200" dirty="0">
              <a:latin typeface="Calibri" pitchFamily="34" charset="0"/>
            </a:endParaRPr>
          </a:p>
        </p:txBody>
      </p:sp>
      <p:graphicFrame>
        <p:nvGraphicFramePr>
          <p:cNvPr id="4" name="Content Placeholder 3"/>
          <p:cNvGraphicFramePr>
            <a:graphicFrameLocks noGrp="1"/>
          </p:cNvGraphicFramePr>
          <p:nvPr>
            <p:ph idx="1"/>
          </p:nvPr>
        </p:nvGraphicFramePr>
        <p:xfrm>
          <a:off x="0" y="2895600"/>
          <a:ext cx="9144000" cy="34591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35"/>
          <p:cNvPicPr>
            <a:picLocks noChangeAspect="1" noChangeArrowheads="1"/>
          </p:cNvPicPr>
          <p:nvPr/>
        </p:nvPicPr>
        <p:blipFill>
          <a:blip r:embed="rId3" cstate="print"/>
          <a:srcRect/>
          <a:stretch>
            <a:fillRect/>
          </a:stretch>
        </p:blipFill>
        <p:spPr bwMode="auto">
          <a:xfrm>
            <a:off x="7334543" y="0"/>
            <a:ext cx="1809457"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934200" cy="2544762"/>
          </a:xfrm>
        </p:spPr>
        <p:txBody>
          <a:bodyPr/>
          <a:lstStyle/>
          <a:p>
            <a:r>
              <a:rPr lang="en-US" dirty="0" smtClean="0">
                <a:latin typeface="Calibri" pitchFamily="34" charset="0"/>
              </a:rPr>
              <a:t>Pyramid interview w/</a:t>
            </a:r>
            <a:br>
              <a:rPr lang="en-US" dirty="0" smtClean="0">
                <a:latin typeface="Calibri" pitchFamily="34" charset="0"/>
              </a:rPr>
            </a:br>
            <a:r>
              <a:rPr lang="en-US" dirty="0" smtClean="0">
                <a:latin typeface="Calibri" pitchFamily="34" charset="0"/>
              </a:rPr>
              <a:t> PSSA paper and pencil</a:t>
            </a: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3200" dirty="0" smtClean="0">
                <a:latin typeface="Calibri" pitchFamily="34" charset="0"/>
              </a:rPr>
              <a:t>3-point scale</a:t>
            </a:r>
            <a:endParaRPr lang="en-US" sz="3200" dirty="0">
              <a:latin typeface="Calibri" pitchFamily="34" charset="0"/>
            </a:endParaRPr>
          </a:p>
        </p:txBody>
      </p:sp>
      <p:graphicFrame>
        <p:nvGraphicFramePr>
          <p:cNvPr id="4" name="Content Placeholder 3"/>
          <p:cNvGraphicFramePr>
            <a:graphicFrameLocks noGrp="1"/>
          </p:cNvGraphicFramePr>
          <p:nvPr>
            <p:ph idx="1"/>
          </p:nvPr>
        </p:nvGraphicFramePr>
        <p:xfrm>
          <a:off x="0" y="2895600"/>
          <a:ext cx="9144000" cy="350520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5"/>
          <p:cNvPicPr>
            <a:picLocks noChangeAspect="1" noChangeArrowheads="1"/>
          </p:cNvPicPr>
          <p:nvPr/>
        </p:nvPicPr>
        <p:blipFill>
          <a:blip r:embed="rId4" cstate="print"/>
          <a:srcRect/>
          <a:stretch>
            <a:fillRect/>
          </a:stretch>
        </p:blipFill>
        <p:spPr bwMode="auto">
          <a:xfrm>
            <a:off x="7334543" y="0"/>
            <a:ext cx="1809457" cy="1447800"/>
          </a:xfrm>
          <a:prstGeom prst="rect">
            <a:avLst/>
          </a:prstGeom>
          <a:noFill/>
          <a:ln w="9525">
            <a:noFill/>
            <a:miter lim="800000"/>
            <a:headEnd/>
            <a:tailEnd/>
          </a:ln>
          <a:effectLst/>
        </p:spPr>
      </p:pic>
      <p:graphicFrame>
        <p:nvGraphicFramePr>
          <p:cNvPr id="262145" name="Object 1"/>
          <p:cNvGraphicFramePr>
            <a:graphicFrameLocks noChangeAspect="1"/>
          </p:cNvGraphicFramePr>
          <p:nvPr/>
        </p:nvGraphicFramePr>
        <p:xfrm>
          <a:off x="7268996" y="1447800"/>
          <a:ext cx="1875004" cy="1295400"/>
        </p:xfrm>
        <a:graphic>
          <a:graphicData uri="http://schemas.openxmlformats.org/presentationml/2006/ole">
            <p:oleObj spid="_x0000_s262145" name="Picture" r:id="rId5" imgW="1104840" imgH="762120" progId="Word.Picture.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 y="228597"/>
          <a:ext cx="9143999" cy="6844121"/>
        </p:xfrm>
        <a:graphic>
          <a:graphicData uri="http://schemas.openxmlformats.org/drawingml/2006/table">
            <a:tbl>
              <a:tblPr/>
              <a:tblGrid>
                <a:gridCol w="4491788"/>
                <a:gridCol w="4652211"/>
              </a:tblGrid>
              <a:tr h="685803">
                <a:tc gridSpan="2">
                  <a:txBody>
                    <a:bodyPr/>
                    <a:lstStyle/>
                    <a:p>
                      <a:pPr marL="0" marR="0">
                        <a:lnSpc>
                          <a:spcPct val="115000"/>
                        </a:lnSpc>
                        <a:spcBef>
                          <a:spcPts val="0"/>
                        </a:spcBef>
                        <a:spcAft>
                          <a:spcPts val="0"/>
                        </a:spcAft>
                      </a:pPr>
                      <a:r>
                        <a:rPr lang="en-US" sz="3200" b="1" dirty="0">
                          <a:latin typeface="Tahoma" pitchFamily="34" charset="0"/>
                          <a:ea typeface="Tahoma" pitchFamily="34" charset="0"/>
                          <a:cs typeface="Tahoma" pitchFamily="34" charset="0"/>
                        </a:rPr>
                        <a:t>Pyramid of Giza Comparison</a:t>
                      </a:r>
                      <a:endParaRPr lang="en-US" sz="32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35506">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Spectrum </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Pyramid </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06">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Previously known 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Math - Geometry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3259">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Adaptability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What should know inhibits effective solving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06">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Ability to analyze interns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800" i="0" dirty="0">
                        <a:solidFill>
                          <a:srgbClr val="7A0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06">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Enjoyed Analyzing Interns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803259">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Acquires information </a:t>
                      </a:r>
                      <a:r>
                        <a:rPr lang="en-US" sz="2400" i="0" dirty="0" smtClean="0">
                          <a:solidFill>
                            <a:srgbClr val="7A0000"/>
                          </a:solidFill>
                          <a:latin typeface="Comic Sans MS" pitchFamily="66" charset="0"/>
                          <a:ea typeface="Calibri"/>
                          <a:cs typeface="Times New Roman"/>
                        </a:rPr>
                        <a:t>1</a:t>
                      </a:r>
                      <a:r>
                        <a:rPr lang="en-US" sz="2400" i="0" baseline="30000" dirty="0" smtClean="0">
                          <a:solidFill>
                            <a:srgbClr val="7A0000"/>
                          </a:solidFill>
                          <a:latin typeface="Comic Sans MS" pitchFamily="66" charset="0"/>
                          <a:ea typeface="Calibri"/>
                          <a:cs typeface="Times New Roman"/>
                        </a:rPr>
                        <a:t>st</a:t>
                      </a:r>
                      <a:r>
                        <a:rPr lang="en-US" sz="2400" i="0" dirty="0" smtClean="0">
                          <a:solidFill>
                            <a:srgbClr val="7A0000"/>
                          </a:solidFill>
                          <a:latin typeface="Comic Sans MS" pitchFamily="66" charset="0"/>
                          <a:ea typeface="Calibri"/>
                          <a:cs typeface="Times New Roman"/>
                        </a:rPr>
                        <a:t> time</a:t>
                      </a:r>
                      <a:endParaRPr lang="en-US" sz="2400" i="0" dirty="0">
                        <a:solidFill>
                          <a:srgbClr val="7A0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409776">
                <a:tc>
                  <a:txBody>
                    <a:bodyPr/>
                    <a:lstStyle/>
                    <a:p>
                      <a:pPr marL="0" marR="0">
                        <a:lnSpc>
                          <a:spcPct val="115000"/>
                        </a:lnSpc>
                        <a:spcBef>
                          <a:spcPts val="0"/>
                        </a:spcBef>
                        <a:spcAft>
                          <a:spcPts val="0"/>
                        </a:spcAft>
                      </a:pPr>
                      <a:endParaRPr lang="en-US" sz="18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8" name="Flowchart: Process 7"/>
          <p:cNvSpPr/>
          <p:nvPr/>
        </p:nvSpPr>
        <p:spPr>
          <a:xfrm>
            <a:off x="0" y="1447800"/>
            <a:ext cx="4800600" cy="5867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4572000" y="1447800"/>
            <a:ext cx="4572000" cy="5867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0" y="1752600"/>
            <a:ext cx="9144000" cy="5486400"/>
          </a:xfrm>
        </p:spPr>
        <p:txBody>
          <a:bodyPr/>
          <a:lstStyle/>
          <a:p>
            <a:pPr marL="609600" indent="-609600">
              <a:buSzPct val="75000"/>
              <a:buFontTx/>
              <a:buNone/>
            </a:pPr>
            <a:endParaRPr lang="en-US" sz="800" dirty="0">
              <a:effectLst>
                <a:outerShdw blurRad="38100" dist="38100" dir="2700000" algn="tl">
                  <a:srgbClr val="C0C0C0"/>
                </a:outerShdw>
              </a:effectLst>
            </a:endParaRPr>
          </a:p>
          <a:p>
            <a:pPr marL="609600" indent="-609600">
              <a:buSzPct val="75000"/>
              <a:buFontTx/>
              <a:buNone/>
            </a:pPr>
            <a:r>
              <a:rPr lang="en-US" sz="2400" b="1" dirty="0">
                <a:effectLst>
                  <a:outerShdw blurRad="38100" dist="38100" dir="2700000" algn="tl">
                    <a:srgbClr val="C0C0C0"/>
                  </a:outerShdw>
                </a:effectLst>
              </a:rPr>
              <a:t>	</a:t>
            </a:r>
            <a:r>
              <a:rPr lang="en-US" sz="2800" b="1" dirty="0">
                <a:effectLst>
                  <a:outerShdw blurRad="38100" dist="38100" dir="2700000" algn="tl">
                    <a:srgbClr val="C0C0C0"/>
                  </a:outerShdw>
                </a:effectLst>
                <a:latin typeface="Calibri" pitchFamily="34" charset="0"/>
              </a:rPr>
              <a:t>Quantum Mechanics problem solving compared to </a:t>
            </a:r>
            <a:r>
              <a:rPr lang="en-US" sz="2800" b="1" dirty="0" smtClean="0">
                <a:effectLst>
                  <a:outerShdw blurRad="38100" dist="38100" dir="2700000" algn="tl">
                    <a:srgbClr val="C0C0C0"/>
                  </a:outerShdw>
                </a:effectLst>
                <a:latin typeface="Calibri" pitchFamily="34" charset="0"/>
              </a:rPr>
              <a:t>PSSA results for </a:t>
            </a:r>
            <a:r>
              <a:rPr lang="en-US" sz="2800" b="1" dirty="0">
                <a:effectLst>
                  <a:outerShdw blurRad="38100" dist="38100" dir="2700000" algn="tl">
                    <a:srgbClr val="C0C0C0"/>
                  </a:outerShdw>
                </a:effectLst>
                <a:latin typeface="Calibri" pitchFamily="34" charset="0"/>
              </a:rPr>
              <a:t>5 students</a:t>
            </a:r>
            <a:r>
              <a:rPr lang="en-US" sz="2800" b="1" dirty="0" smtClean="0">
                <a:effectLst>
                  <a:outerShdw blurRad="38100" dist="38100" dir="2700000" algn="tl">
                    <a:srgbClr val="C0C0C0"/>
                  </a:outerShdw>
                </a:effectLst>
                <a:latin typeface="Calibri" pitchFamily="34" charset="0"/>
              </a:rPr>
              <a:t>.</a:t>
            </a:r>
          </a:p>
          <a:p>
            <a:pPr marL="609600" indent="-609600">
              <a:buSzPct val="75000"/>
              <a:buFontTx/>
              <a:buNone/>
            </a:pPr>
            <a:endParaRPr lang="en-US" sz="2800" b="1" dirty="0">
              <a:effectLst>
                <a:outerShdw blurRad="38100" dist="38100" dir="2700000" algn="tl">
                  <a:srgbClr val="C0C0C0"/>
                </a:outerShdw>
              </a:effectLst>
              <a:latin typeface="Calibri" pitchFamily="34" charset="0"/>
            </a:endParaRPr>
          </a:p>
          <a:p>
            <a:pPr marL="590550" indent="-533400">
              <a:buSzPct val="75000"/>
            </a:pPr>
            <a:r>
              <a:rPr lang="en-US" sz="2800" u="sng" dirty="0">
                <a:solidFill>
                  <a:schemeClr val="accent2"/>
                </a:solidFill>
                <a:effectLst>
                  <a:outerShdw blurRad="38100" dist="38100" dir="2700000" algn="tl">
                    <a:srgbClr val="C0C0C0"/>
                  </a:outerShdw>
                </a:effectLst>
                <a:latin typeface="Calibri" pitchFamily="34" charset="0"/>
              </a:rPr>
              <a:t>Independent</a:t>
            </a:r>
            <a:r>
              <a:rPr lang="en-US" sz="2800" dirty="0">
                <a:effectLst>
                  <a:outerShdw blurRad="38100" dist="38100" dir="2700000" algn="tl">
                    <a:srgbClr val="C0C0C0"/>
                  </a:outerShdw>
                </a:effectLst>
                <a:latin typeface="Calibri" pitchFamily="34" charset="0"/>
              </a:rPr>
              <a:t> interviewer scored physics and Engineering students while solving a series of Quantum Mechanics’ </a:t>
            </a:r>
            <a:r>
              <a:rPr lang="en-US" sz="2800" dirty="0" smtClean="0">
                <a:effectLst>
                  <a:outerShdw blurRad="38100" dist="38100" dir="2700000" algn="tl">
                    <a:srgbClr val="C0C0C0"/>
                  </a:outerShdw>
                </a:effectLst>
                <a:latin typeface="Calibri" pitchFamily="34" charset="0"/>
              </a:rPr>
              <a:t>problems biweekly interviews conducted all semester.</a:t>
            </a:r>
          </a:p>
          <a:p>
            <a:pPr marL="590550" indent="-533400">
              <a:buSzPct val="75000"/>
              <a:buNone/>
            </a:pPr>
            <a:endParaRPr lang="en-US" sz="2800" dirty="0" smtClean="0">
              <a:effectLst>
                <a:outerShdw blurRad="38100" dist="38100" dir="2700000" algn="tl">
                  <a:srgbClr val="C0C0C0"/>
                </a:outerShdw>
              </a:effectLst>
              <a:latin typeface="Calibri" pitchFamily="34" charset="0"/>
            </a:endParaRPr>
          </a:p>
          <a:p>
            <a:pPr marL="590550" indent="-533400">
              <a:buSzPct val="75000"/>
            </a:pPr>
            <a:r>
              <a:rPr lang="en-US" sz="2800" dirty="0" smtClean="0">
                <a:effectLst>
                  <a:outerShdw blurRad="38100" dist="38100" dir="2700000" algn="tl">
                    <a:srgbClr val="C0C0C0"/>
                  </a:outerShdw>
                </a:effectLst>
                <a:latin typeface="Calibri" pitchFamily="34" charset="0"/>
              </a:rPr>
              <a:t>I interviewed these same students solving the PSSA 6 months to a 1 year after the course.</a:t>
            </a:r>
            <a:endParaRPr lang="en-US" sz="2800" dirty="0">
              <a:effectLst>
                <a:outerShdw blurRad="38100" dist="38100" dir="2700000" algn="tl">
                  <a:srgbClr val="C0C0C0"/>
                </a:outerShdw>
              </a:effectLst>
              <a:latin typeface="Calibri" pitchFamily="34" charset="0"/>
            </a:endParaRPr>
          </a:p>
        </p:txBody>
      </p:sp>
      <p:sp>
        <p:nvSpPr>
          <p:cNvPr id="181251" name="Rectangle 3"/>
          <p:cNvSpPr>
            <a:spLocks noChangeArrowheads="1"/>
          </p:cNvSpPr>
          <p:nvPr/>
        </p:nvSpPr>
        <p:spPr bwMode="auto">
          <a:xfrm>
            <a:off x="381000" y="381000"/>
            <a:ext cx="8458200" cy="914400"/>
          </a:xfrm>
          <a:prstGeom prst="rect">
            <a:avLst/>
          </a:prstGeom>
          <a:noFill/>
          <a:ln w="9525">
            <a:noFill/>
            <a:miter lim="800000"/>
            <a:headEnd/>
            <a:tailEnd/>
          </a:ln>
          <a:effectLst/>
        </p:spPr>
        <p:txBody>
          <a:bodyPr anchor="ctr"/>
          <a:lstStyle/>
          <a:p>
            <a:pPr algn="ctr"/>
            <a:r>
              <a:rPr lang="en-US" sz="3600" b="1" dirty="0" smtClean="0">
                <a:solidFill>
                  <a:schemeClr val="tx2"/>
                </a:solidFill>
                <a:effectLst>
                  <a:outerShdw blurRad="38100" dist="38100" dir="2700000" algn="tl">
                    <a:srgbClr val="C0C0C0"/>
                  </a:outerShdw>
                </a:effectLst>
                <a:latin typeface="Tahoma" pitchFamily="34" charset="0"/>
              </a:rPr>
              <a:t>Quantum Mechanics</a:t>
            </a:r>
            <a:r>
              <a:rPr lang="en-US" sz="3600" b="1" dirty="0">
                <a:solidFill>
                  <a:schemeClr val="tx2"/>
                </a:solidFill>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0" y="1600200"/>
            <a:ext cx="5410200" cy="4953000"/>
          </a:xfrm>
        </p:spPr>
        <p:txBody>
          <a:bodyPr/>
          <a:lstStyle/>
          <a:p>
            <a:pPr marL="609600" indent="-609600">
              <a:buSzPct val="75000"/>
              <a:buFontTx/>
              <a:buNone/>
            </a:pPr>
            <a:endParaRPr lang="en-US" sz="800" dirty="0">
              <a:effectLst>
                <a:outerShdw blurRad="38100" dist="38100" dir="2700000" algn="tl">
                  <a:srgbClr val="C0C0C0"/>
                </a:outerShdw>
              </a:effectLst>
            </a:endParaRPr>
          </a:p>
          <a:p>
            <a:pPr marL="0" indent="0">
              <a:buSzPct val="75000"/>
              <a:buNone/>
            </a:pPr>
            <a:r>
              <a:rPr lang="en-US" sz="2800" i="1" dirty="0" smtClean="0">
                <a:solidFill>
                  <a:srgbClr val="3333CC"/>
                </a:solidFill>
                <a:effectLst>
                  <a:outerShdw blurRad="38100" dist="38100" dir="2700000" algn="tl">
                    <a:srgbClr val="C0C0C0"/>
                  </a:outerShdw>
                </a:effectLst>
                <a:latin typeface="Calibri" pitchFamily="34" charset="0"/>
              </a:rPr>
              <a:t>Suppose </a:t>
            </a:r>
            <a:r>
              <a:rPr lang="en-US" sz="2800" i="1" dirty="0">
                <a:solidFill>
                  <a:srgbClr val="3333CC"/>
                </a:solidFill>
                <a:effectLst>
                  <a:outerShdw blurRad="38100" dist="38100" dir="2700000" algn="tl">
                    <a:srgbClr val="C0C0C0"/>
                  </a:outerShdw>
                </a:effectLst>
                <a:latin typeface="Calibri" pitchFamily="34" charset="0"/>
              </a:rPr>
              <a:t>you are shooting photons at a screen one at a time and you see a dot appear on the screen as in the picture to the right.  Where was that photon the instant before it hit the screen</a:t>
            </a:r>
            <a:r>
              <a:rPr lang="en-US" sz="2800" i="1" dirty="0" smtClean="0">
                <a:solidFill>
                  <a:srgbClr val="3333CC"/>
                </a:solidFill>
                <a:effectLst>
                  <a:outerShdw blurRad="38100" dist="38100" dir="2700000" algn="tl">
                    <a:srgbClr val="C0C0C0"/>
                  </a:outerShdw>
                </a:effectLst>
                <a:latin typeface="Calibri" pitchFamily="34" charset="0"/>
              </a:rPr>
              <a:t>?</a:t>
            </a:r>
            <a:endParaRPr lang="en-US" sz="2800" i="1" dirty="0">
              <a:solidFill>
                <a:srgbClr val="3333CC"/>
              </a:solidFill>
              <a:effectLst>
                <a:outerShdw blurRad="38100" dist="38100" dir="2700000" algn="tl">
                  <a:srgbClr val="C0C0C0"/>
                </a:outerShdw>
              </a:effectLst>
              <a:latin typeface="Calibri" pitchFamily="34" charset="0"/>
            </a:endParaRPr>
          </a:p>
        </p:txBody>
      </p:sp>
      <p:sp>
        <p:nvSpPr>
          <p:cNvPr id="181251" name="Rectangle 3"/>
          <p:cNvSpPr>
            <a:spLocks noChangeArrowheads="1"/>
          </p:cNvSpPr>
          <p:nvPr/>
        </p:nvSpPr>
        <p:spPr bwMode="auto">
          <a:xfrm>
            <a:off x="381000" y="0"/>
            <a:ext cx="8458200" cy="914400"/>
          </a:xfrm>
          <a:prstGeom prst="rect">
            <a:avLst/>
          </a:prstGeom>
          <a:noFill/>
          <a:ln w="9525">
            <a:noFill/>
            <a:miter lim="800000"/>
            <a:headEnd/>
            <a:tailEnd/>
          </a:ln>
          <a:effectLst/>
        </p:spPr>
        <p:txBody>
          <a:bodyPr anchor="ctr"/>
          <a:lstStyle/>
          <a:p>
            <a:pPr algn="ctr"/>
            <a:r>
              <a:rPr lang="en-US" sz="3600" b="1" dirty="0" smtClean="0">
                <a:solidFill>
                  <a:schemeClr val="tx2"/>
                </a:solidFill>
                <a:effectLst>
                  <a:outerShdw blurRad="38100" dist="38100" dir="2700000" algn="tl">
                    <a:srgbClr val="C0C0C0"/>
                  </a:outerShdw>
                </a:effectLst>
                <a:latin typeface="Tahoma" pitchFamily="34" charset="0"/>
              </a:rPr>
              <a:t>Quantum Mechanics</a:t>
            </a:r>
            <a:r>
              <a:rPr lang="en-US" sz="3600" b="1" dirty="0">
                <a:solidFill>
                  <a:schemeClr val="tx2"/>
                </a:solidFill>
                <a:latin typeface="Tahoma" pitchFamily="34" charset="0"/>
              </a:rPr>
              <a:t>	</a:t>
            </a:r>
          </a:p>
        </p:txBody>
      </p:sp>
      <p:pic>
        <p:nvPicPr>
          <p:cNvPr id="181252" name="Picture 4"/>
          <p:cNvPicPr>
            <a:picLocks noChangeAspect="1" noChangeArrowheads="1"/>
          </p:cNvPicPr>
          <p:nvPr/>
        </p:nvPicPr>
        <p:blipFill>
          <a:blip r:embed="rId3" cstate="print"/>
          <a:srcRect/>
          <a:stretch>
            <a:fillRect/>
          </a:stretch>
        </p:blipFill>
        <p:spPr bwMode="auto">
          <a:xfrm>
            <a:off x="5429250" y="1447800"/>
            <a:ext cx="3714750" cy="4953000"/>
          </a:xfrm>
          <a:prstGeom prst="rect">
            <a:avLst/>
          </a:prstGeom>
          <a:noFill/>
          <a:ln w="9525">
            <a:noFill/>
            <a:miter lim="800000"/>
            <a:headEnd/>
            <a:tailEnd/>
          </a:ln>
        </p:spPr>
      </p:pic>
      <p:sp>
        <p:nvSpPr>
          <p:cNvPr id="181253" name="Text Box 5"/>
          <p:cNvSpPr txBox="1">
            <a:spLocks noChangeArrowheads="1"/>
          </p:cNvSpPr>
          <p:nvPr/>
        </p:nvSpPr>
        <p:spPr bwMode="auto">
          <a:xfrm>
            <a:off x="5105400" y="6400800"/>
            <a:ext cx="4038600" cy="396875"/>
          </a:xfrm>
          <a:prstGeom prst="rect">
            <a:avLst/>
          </a:prstGeom>
          <a:noFill/>
          <a:ln w="9525">
            <a:noFill/>
            <a:miter lim="800000"/>
            <a:headEnd/>
            <a:tailEnd/>
          </a:ln>
          <a:effectLst/>
        </p:spPr>
        <p:txBody>
          <a:bodyPr>
            <a:spAutoFit/>
          </a:bodyPr>
          <a:lstStyle/>
          <a:p>
            <a:pPr algn="ctr">
              <a:spcBef>
                <a:spcPct val="50000"/>
              </a:spcBef>
            </a:pPr>
            <a:r>
              <a:rPr lang="en-US" sz="2000" b="1" u="sng">
                <a:solidFill>
                  <a:srgbClr val="6ABCC2"/>
                </a:solidFill>
              </a:rPr>
              <a:t>PhET.colorado.edu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2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latin typeface="Tahoma" pitchFamily="34" charset="0"/>
              </a:rPr>
              <a:t>Introduction</a:t>
            </a:r>
          </a:p>
        </p:txBody>
      </p:sp>
      <p:sp>
        <p:nvSpPr>
          <p:cNvPr id="156675" name="Rectangle 3"/>
          <p:cNvSpPr>
            <a:spLocks noGrp="1" noChangeArrowheads="1"/>
          </p:cNvSpPr>
          <p:nvPr>
            <p:ph type="body" idx="1"/>
          </p:nvPr>
        </p:nvSpPr>
        <p:spPr>
          <a:xfrm>
            <a:off x="457200" y="1600200"/>
            <a:ext cx="7162800" cy="4525963"/>
          </a:xfrm>
        </p:spPr>
        <p:txBody>
          <a:bodyPr/>
          <a:lstStyle/>
          <a:p>
            <a:pPr>
              <a:spcBef>
                <a:spcPts val="1800"/>
              </a:spcBef>
              <a:defRPr/>
            </a:pPr>
            <a:r>
              <a:rPr lang="en-US" sz="2800" b="1" dirty="0" smtClean="0">
                <a:effectLst>
                  <a:outerShdw blurRad="38100" dist="38100" dir="2700000" algn="tl">
                    <a:srgbClr val="C0C0C0"/>
                  </a:outerShdw>
                </a:effectLst>
                <a:latin typeface="Calibri" pitchFamily="34" charset="0"/>
              </a:rPr>
              <a:t>Problem solving is arguably the most important skill a physicist can have</a:t>
            </a:r>
          </a:p>
          <a:p>
            <a:pPr>
              <a:spcBef>
                <a:spcPts val="1800"/>
              </a:spcBef>
              <a:defRPr/>
            </a:pPr>
            <a:r>
              <a:rPr lang="en-US" sz="2800" b="1" dirty="0" smtClean="0">
                <a:effectLst>
                  <a:outerShdw blurRad="38100" dist="38100" dir="2700000" algn="tl">
                    <a:srgbClr val="C0C0C0"/>
                  </a:outerShdw>
                </a:effectLst>
                <a:latin typeface="Calibri" pitchFamily="34" charset="0"/>
              </a:rPr>
              <a:t>In spite of extensive research, very little progress has been made on how best to measure it and teach it.</a:t>
            </a:r>
          </a:p>
          <a:p>
            <a:pPr>
              <a:spcBef>
                <a:spcPts val="1800"/>
              </a:spcBef>
              <a:defRPr/>
            </a:pPr>
            <a:r>
              <a:rPr lang="en-US" sz="2800" b="1" dirty="0" smtClean="0">
                <a:effectLst>
                  <a:outerShdw blurRad="38100" dist="38100" dir="2700000" algn="tl">
                    <a:srgbClr val="C0C0C0"/>
                  </a:outerShdw>
                </a:effectLst>
                <a:latin typeface="Calibri" pitchFamily="34" charset="0"/>
              </a:rPr>
              <a:t>Other aspects of physics learning has seen great advances in the teaching and the </a:t>
            </a:r>
            <a:r>
              <a:rPr lang="en-US" sz="2800" b="1" dirty="0" smtClean="0">
                <a:effectLst>
                  <a:outerShdw blurRad="38100" dist="38100" dir="2700000" algn="tl">
                    <a:srgbClr val="C0C0C0"/>
                  </a:outerShdw>
                </a:effectLst>
                <a:latin typeface="Calibri" pitchFamily="34" charset="0"/>
              </a:rPr>
              <a:t>measurement </a:t>
            </a:r>
            <a:r>
              <a:rPr lang="en-US" sz="2800" b="1" dirty="0" smtClean="0">
                <a:effectLst>
                  <a:outerShdw blurRad="38100" dist="38100" dir="2700000" algn="tl">
                    <a:srgbClr val="C0C0C0"/>
                  </a:outerShdw>
                </a:effectLst>
                <a:latin typeface="Calibri" pitchFamily="34" charset="0"/>
              </a:rPr>
              <a:t>of learning.</a:t>
            </a:r>
            <a:endParaRPr lang="en-US" sz="2800" dirty="0" smtClean="0">
              <a:effectLst>
                <a:outerShdw blurRad="38100" dist="38100" dir="2700000" algn="tl">
                  <a:srgbClr val="C0C0C0"/>
                </a:outerShdw>
              </a:effectLst>
              <a:latin typeface="Calibri" pitchFamily="34" charset="0"/>
            </a:endParaRPr>
          </a:p>
          <a:p>
            <a:pPr eaLnBrk="1" hangingPunct="1">
              <a:buFontTx/>
              <a:buNone/>
              <a:defRPr/>
            </a:pPr>
            <a:r>
              <a:rPr lang="en-US" sz="2800" b="1" dirty="0" smtClean="0">
                <a:solidFill>
                  <a:srgbClr val="3333CC"/>
                </a:solidFill>
                <a:effectLst>
                  <a:outerShdw blurRad="38100" dist="38100" dir="2700000" algn="tl">
                    <a:srgbClr val="C0C0C0"/>
                  </a:outerShdw>
                </a:effectLst>
                <a:latin typeface="Calibri" pitchFamily="34" charset="0"/>
              </a:rPr>
              <a:t>	</a:t>
            </a:r>
            <a:endParaRPr lang="en-US" sz="800" b="1" dirty="0" smtClean="0">
              <a:solidFill>
                <a:srgbClr val="3333CC"/>
              </a:solidFill>
              <a:effectLst>
                <a:outerShdw blurRad="38100" dist="38100" dir="2700000" algn="tl">
                  <a:srgbClr val="C0C0C0"/>
                </a:outerShdw>
              </a:effectLst>
              <a:latin typeface="Comic Sans MS" pitchFamily="66" charset="0"/>
            </a:endParaRPr>
          </a:p>
          <a:p>
            <a:pPr eaLnBrk="1" hangingPunct="1">
              <a:buFontTx/>
              <a:buNone/>
              <a:defRPr/>
            </a:pPr>
            <a:r>
              <a:rPr lang="en-US" sz="2800" b="1" dirty="0" smtClean="0">
                <a:solidFill>
                  <a:srgbClr val="3333CC"/>
                </a:solidFill>
                <a:effectLst>
                  <a:outerShdw blurRad="38100" dist="38100" dir="2700000" algn="tl">
                    <a:srgbClr val="C0C0C0"/>
                  </a:outerShdw>
                </a:effectLst>
                <a:latin typeface="Comic Sans MS" pitchFamily="66" charset="0"/>
              </a:rPr>
              <a:t>	What makes a good problem solver?</a:t>
            </a:r>
          </a:p>
          <a:p>
            <a:pPr eaLnBrk="1" hangingPunct="1">
              <a:buFontTx/>
              <a:buNone/>
              <a:defRPr/>
            </a:pPr>
            <a:endParaRPr lang="en-US" sz="1000" b="1" dirty="0" smtClean="0">
              <a:solidFill>
                <a:srgbClr val="3333CC"/>
              </a:solidFill>
              <a:effectLst>
                <a:outerShdw blurRad="38100" dist="38100" dir="2700000" algn="tl">
                  <a:srgbClr val="C0C0C0"/>
                </a:outerShdw>
              </a:effectLst>
              <a:latin typeface="Comic Sans MS" pitchFamily="66" charset="0"/>
            </a:endParaRPr>
          </a:p>
          <a:p>
            <a:pPr eaLnBrk="1" hangingPunct="1">
              <a:buFontTx/>
              <a:buNone/>
              <a:defRPr/>
            </a:pPr>
            <a:r>
              <a:rPr lang="en-US" sz="2400" b="1" dirty="0" smtClean="0">
                <a:solidFill>
                  <a:srgbClr val="3333CC"/>
                </a:solidFill>
                <a:effectLst>
                  <a:outerShdw blurRad="38100" dist="38100" dir="2700000" algn="tl">
                    <a:srgbClr val="C0C0C0"/>
                  </a:outerShdw>
                </a:effectLst>
                <a:latin typeface="Comic Sans MS" pitchFamily="66" charset="0"/>
              </a:rPr>
              <a:t>	</a:t>
            </a:r>
          </a:p>
        </p:txBody>
      </p:sp>
      <p:pic>
        <p:nvPicPr>
          <p:cNvPr id="3076" name="Picture 4" descr="j0406372[1]"/>
          <p:cNvPicPr>
            <a:picLocks noChangeAspect="1" noChangeArrowheads="1"/>
          </p:cNvPicPr>
          <p:nvPr/>
        </p:nvPicPr>
        <p:blipFill>
          <a:blip r:embed="rId3" cstate="print"/>
          <a:srcRect/>
          <a:stretch>
            <a:fillRect/>
          </a:stretch>
        </p:blipFill>
        <p:spPr bwMode="auto">
          <a:xfrm>
            <a:off x="7467600" y="609600"/>
            <a:ext cx="1387475" cy="1946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0"/>
            <a:ext cx="8229600" cy="914400"/>
          </a:xfrm>
        </p:spPr>
        <p:txBody>
          <a:bodyPr/>
          <a:lstStyle/>
          <a:p>
            <a:r>
              <a:rPr lang="en-US" b="1" dirty="0">
                <a:effectLst>
                  <a:outerShdw blurRad="38100" dist="38100" dir="2700000" algn="tl">
                    <a:srgbClr val="C0C0C0"/>
                  </a:outerShdw>
                </a:effectLst>
                <a:latin typeface="Tahoma" pitchFamily="34" charset="0"/>
              </a:rPr>
              <a:t>Example Data</a:t>
            </a:r>
          </a:p>
        </p:txBody>
      </p:sp>
      <p:sp>
        <p:nvSpPr>
          <p:cNvPr id="147460" name="Text Box 4"/>
          <p:cNvSpPr txBox="1">
            <a:spLocks noChangeArrowheads="1"/>
          </p:cNvSpPr>
          <p:nvPr/>
        </p:nvSpPr>
        <p:spPr bwMode="auto">
          <a:xfrm>
            <a:off x="4953000" y="1295400"/>
            <a:ext cx="4191000" cy="5016758"/>
          </a:xfrm>
          <a:prstGeom prst="rect">
            <a:avLst/>
          </a:prstGeom>
          <a:noFill/>
          <a:ln w="9525">
            <a:noFill/>
            <a:miter lim="800000"/>
            <a:headEnd/>
            <a:tailEnd/>
          </a:ln>
          <a:effectLst/>
        </p:spPr>
        <p:txBody>
          <a:bodyPr>
            <a:spAutoFit/>
          </a:bodyPr>
          <a:lstStyle/>
          <a:p>
            <a:pPr>
              <a:spcBef>
                <a:spcPct val="50000"/>
              </a:spcBef>
            </a:pPr>
            <a:r>
              <a:rPr lang="en-US" sz="2000" b="1" dirty="0">
                <a:solidFill>
                  <a:srgbClr val="3333CC"/>
                </a:solidFill>
                <a:latin typeface="Comic Sans MS" pitchFamily="66" charset="0"/>
              </a:rPr>
              <a:t>Problem Solving Interviewer:</a:t>
            </a:r>
          </a:p>
          <a:p>
            <a:pPr>
              <a:spcBef>
                <a:spcPct val="50000"/>
              </a:spcBef>
            </a:pPr>
            <a:r>
              <a:rPr lang="en-US" sz="2400" i="1" dirty="0">
                <a:latin typeface="Calibri" pitchFamily="34" charset="0"/>
              </a:rPr>
              <a:t>“Always had a knee jerk response which was not always good but then on her own she considers carefully and comes up with the right answer. …she’ll consider whatever is thrown out there, decisions are based on the most logical answer. If a suggestion does not make sense after careful consideration, she holds onto her beliefs. Very reliable”</a:t>
            </a:r>
            <a:r>
              <a:rPr lang="en-US" sz="2400" dirty="0">
                <a:latin typeface="Calibri" pitchFamily="34" charset="0"/>
              </a:rPr>
              <a:t> </a:t>
            </a:r>
          </a:p>
        </p:txBody>
      </p:sp>
      <p:sp>
        <p:nvSpPr>
          <p:cNvPr id="147461" name="Text Box 5"/>
          <p:cNvSpPr txBox="1">
            <a:spLocks noChangeArrowheads="1"/>
          </p:cNvSpPr>
          <p:nvPr/>
        </p:nvSpPr>
        <p:spPr bwMode="auto">
          <a:xfrm>
            <a:off x="152400" y="1295400"/>
            <a:ext cx="4495800" cy="5238357"/>
          </a:xfrm>
          <a:prstGeom prst="rect">
            <a:avLst/>
          </a:prstGeom>
          <a:noFill/>
          <a:ln w="9525">
            <a:noFill/>
            <a:miter lim="800000"/>
            <a:headEnd/>
            <a:tailEnd/>
          </a:ln>
          <a:effectLst/>
        </p:spPr>
        <p:txBody>
          <a:bodyPr>
            <a:spAutoFit/>
          </a:bodyPr>
          <a:lstStyle/>
          <a:p>
            <a:pPr>
              <a:spcBef>
                <a:spcPct val="20000"/>
              </a:spcBef>
            </a:pPr>
            <a:r>
              <a:rPr lang="en-US" sz="2000" b="1" dirty="0">
                <a:solidFill>
                  <a:srgbClr val="3333CC"/>
                </a:solidFill>
                <a:latin typeface="Comic Sans MS" pitchFamily="66" charset="0"/>
              </a:rPr>
              <a:t>Quantum Mechanics Interviewer:</a:t>
            </a:r>
          </a:p>
          <a:p>
            <a:pPr>
              <a:spcBef>
                <a:spcPct val="20000"/>
              </a:spcBef>
            </a:pPr>
            <a:endParaRPr lang="en-US" sz="800" b="1" dirty="0">
              <a:latin typeface="Comic Sans MS" pitchFamily="66" charset="0"/>
            </a:endParaRPr>
          </a:p>
          <a:p>
            <a:pPr>
              <a:spcBef>
                <a:spcPct val="20000"/>
              </a:spcBef>
            </a:pPr>
            <a:r>
              <a:rPr lang="en-US" sz="2400" i="1" dirty="0">
                <a:latin typeface="Calibri" pitchFamily="34" charset="0"/>
              </a:rPr>
              <a:t>“she seemed to view learning [as] how to accept every weird thing we told her… she thought the first step was to accept things and the second step was to try to understand them.  She always rethought her ideas when another student suggested something, although she maintained enough skepticism to recognize that other students were often wrong.”</a:t>
            </a:r>
          </a:p>
          <a:p>
            <a:pPr>
              <a:spcBef>
                <a:spcPct val="50000"/>
              </a:spcBef>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ChangeArrowheads="1"/>
          </p:cNvSpPr>
          <p:nvPr/>
        </p:nvSpPr>
        <p:spPr bwMode="auto">
          <a:xfrm>
            <a:off x="431800" y="457200"/>
            <a:ext cx="2768600" cy="2057400"/>
          </a:xfrm>
          <a:prstGeom prst="rect">
            <a:avLst/>
          </a:prstGeom>
          <a:noFill/>
          <a:ln w="9525">
            <a:noFill/>
            <a:miter lim="800000"/>
            <a:headEnd/>
            <a:tailEnd/>
          </a:ln>
          <a:effectLst/>
        </p:spPr>
        <p:txBody>
          <a:bodyPr anchor="ctr"/>
          <a:lstStyle/>
          <a:p>
            <a:r>
              <a:rPr lang="en-US" sz="3600" b="1" dirty="0" smtClean="0">
                <a:solidFill>
                  <a:schemeClr val="tx2"/>
                </a:solidFill>
                <a:effectLst>
                  <a:outerShdw blurRad="38100" dist="38100" dir="2700000" algn="tl">
                    <a:srgbClr val="C0C0C0"/>
                  </a:outerShdw>
                </a:effectLst>
                <a:latin typeface="Tahoma" pitchFamily="34" charset="0"/>
              </a:rPr>
              <a:t>Results</a:t>
            </a:r>
          </a:p>
          <a:p>
            <a:endParaRPr lang="en-US" sz="3600" b="1" dirty="0" smtClean="0">
              <a:solidFill>
                <a:schemeClr val="tx2"/>
              </a:solidFill>
              <a:effectLst>
                <a:outerShdw blurRad="38100" dist="38100" dir="2700000" algn="tl">
                  <a:srgbClr val="C0C0C0"/>
                </a:outerShdw>
              </a:effectLst>
              <a:latin typeface="Tahoma" pitchFamily="34" charset="0"/>
            </a:endParaRPr>
          </a:p>
          <a:p>
            <a:r>
              <a:rPr lang="en-US" sz="3200" dirty="0" smtClean="0">
                <a:solidFill>
                  <a:schemeClr val="tx2"/>
                </a:solidFill>
                <a:effectLst>
                  <a:outerShdw blurRad="38100" dist="38100" dir="2700000" algn="tl">
                    <a:srgbClr val="C0C0C0"/>
                  </a:outerShdw>
                </a:effectLst>
                <a:latin typeface="Tahoma" pitchFamily="34" charset="0"/>
              </a:rPr>
              <a:t>5-point scale</a:t>
            </a:r>
          </a:p>
          <a:p>
            <a:endParaRPr lang="en-US" sz="3600" b="1" dirty="0" smtClean="0">
              <a:solidFill>
                <a:schemeClr val="tx2"/>
              </a:solidFill>
              <a:effectLst>
                <a:outerShdw blurRad="38100" dist="38100" dir="2700000" algn="tl">
                  <a:srgbClr val="C0C0C0"/>
                </a:outerShdw>
              </a:effectLst>
              <a:latin typeface="Tahoma" pitchFamily="34" charset="0"/>
            </a:endParaRPr>
          </a:p>
        </p:txBody>
      </p:sp>
      <p:graphicFrame>
        <p:nvGraphicFramePr>
          <p:cNvPr id="191496" name="Object 8"/>
          <p:cNvGraphicFramePr>
            <a:graphicFrameLocks noChangeAspect="1"/>
          </p:cNvGraphicFramePr>
          <p:nvPr/>
        </p:nvGraphicFramePr>
        <p:xfrm>
          <a:off x="3352800" y="304800"/>
          <a:ext cx="2819400" cy="1947863"/>
        </p:xfrm>
        <a:graphic>
          <a:graphicData uri="http://schemas.openxmlformats.org/presentationml/2006/ole">
            <p:oleObj spid="_x0000_s191496" name="Picture" r:id="rId3" imgW="1104840" imgH="762120" progId="Word.Picture.8">
              <p:embed/>
            </p:oleObj>
          </a:graphicData>
        </a:graphic>
      </p:graphicFrame>
      <p:graphicFrame>
        <p:nvGraphicFramePr>
          <p:cNvPr id="191497" name="Object 9"/>
          <p:cNvGraphicFramePr>
            <a:graphicFrameLocks noChangeAspect="1"/>
          </p:cNvGraphicFramePr>
          <p:nvPr/>
        </p:nvGraphicFramePr>
        <p:xfrm>
          <a:off x="0" y="2667000"/>
          <a:ext cx="9050338" cy="3927475"/>
        </p:xfrm>
        <a:graphic>
          <a:graphicData uri="http://schemas.openxmlformats.org/presentationml/2006/ole">
            <p:oleObj spid="_x0000_s191497" name="Worksheet" r:id="rId4" imgW="5505579" imgH="2257357" progId="Excel.Sheet.8">
              <p:embed/>
            </p:oleObj>
          </a:graphicData>
        </a:graphic>
      </p:graphicFrame>
      <p:sp>
        <p:nvSpPr>
          <p:cNvPr id="5" name="Rectangle 4"/>
          <p:cNvSpPr>
            <a:spLocks noChangeArrowheads="1"/>
          </p:cNvSpPr>
          <p:nvPr/>
        </p:nvSpPr>
        <p:spPr bwMode="auto">
          <a:xfrm>
            <a:off x="6477000" y="304800"/>
            <a:ext cx="2159000" cy="2057400"/>
          </a:xfrm>
          <a:prstGeom prst="rect">
            <a:avLst/>
          </a:prstGeom>
          <a:noFill/>
          <a:ln w="9525">
            <a:noFill/>
            <a:miter lim="800000"/>
            <a:headEnd/>
            <a:tailEnd/>
          </a:ln>
          <a:effectLst/>
        </p:spPr>
        <p:txBody>
          <a:bodyPr anchor="ctr"/>
          <a:lstStyle/>
          <a:p>
            <a:r>
              <a:rPr lang="en-US" sz="3200" b="1" dirty="0" smtClean="0">
                <a:solidFill>
                  <a:schemeClr val="tx2"/>
                </a:solidFill>
                <a:effectLst>
                  <a:outerShdw blurRad="38100" dist="38100" dir="2700000" algn="tl">
                    <a:srgbClr val="C0C0C0"/>
                  </a:outerShdw>
                </a:effectLst>
                <a:latin typeface="Tahoma" pitchFamily="34" charset="0"/>
              </a:rPr>
              <a:t>PSSA</a:t>
            </a:r>
          </a:p>
          <a:p>
            <a:r>
              <a:rPr lang="en-US" sz="3600" dirty="0" smtClean="0">
                <a:solidFill>
                  <a:schemeClr val="tx2"/>
                </a:solidFill>
                <a:effectLst>
                  <a:outerShdw blurRad="38100" dist="38100" dir="2700000" algn="tl">
                    <a:srgbClr val="C0C0C0"/>
                  </a:outerShdw>
                </a:effectLst>
                <a:latin typeface="Tahoma" pitchFamily="34" charset="0"/>
              </a:rPr>
              <a:t>only</a:t>
            </a:r>
            <a:endParaRPr lang="en-US" sz="3600" dirty="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431800" y="609600"/>
            <a:ext cx="2616200" cy="1828800"/>
          </a:xfrm>
          <a:prstGeom prst="rect">
            <a:avLst/>
          </a:prstGeom>
          <a:noFill/>
          <a:ln w="9525">
            <a:noFill/>
            <a:miter lim="800000"/>
            <a:headEnd/>
            <a:tailEnd/>
          </a:ln>
          <a:effectLst/>
        </p:spPr>
        <p:txBody>
          <a:bodyPr anchor="ctr"/>
          <a:lstStyle/>
          <a:p>
            <a:r>
              <a:rPr lang="en-US" sz="3600" b="1" dirty="0" smtClean="0">
                <a:solidFill>
                  <a:schemeClr val="tx2"/>
                </a:solidFill>
                <a:effectLst>
                  <a:outerShdw blurRad="38100" dist="38100" dir="2700000" algn="tl">
                    <a:srgbClr val="C0C0C0"/>
                  </a:outerShdw>
                </a:effectLst>
                <a:latin typeface="Tahoma" pitchFamily="34" charset="0"/>
              </a:rPr>
              <a:t>Results</a:t>
            </a:r>
          </a:p>
          <a:p>
            <a:endParaRPr lang="en-US" sz="3600" b="1" dirty="0" smtClean="0">
              <a:solidFill>
                <a:schemeClr val="tx2"/>
              </a:solidFill>
              <a:effectLst>
                <a:outerShdw blurRad="38100" dist="38100" dir="2700000" algn="tl">
                  <a:srgbClr val="C0C0C0"/>
                </a:outerShdw>
              </a:effectLst>
              <a:latin typeface="Tahoma" pitchFamily="34" charset="0"/>
            </a:endParaRPr>
          </a:p>
          <a:p>
            <a:r>
              <a:rPr lang="en-US" sz="3200" dirty="0" smtClean="0">
                <a:solidFill>
                  <a:schemeClr val="tx2"/>
                </a:solidFill>
                <a:effectLst>
                  <a:outerShdw blurRad="38100" dist="38100" dir="2700000" algn="tl">
                    <a:srgbClr val="C0C0C0"/>
                  </a:outerShdw>
                </a:effectLst>
                <a:latin typeface="Tahoma" pitchFamily="34" charset="0"/>
              </a:rPr>
              <a:t>5-point scale</a:t>
            </a:r>
          </a:p>
          <a:p>
            <a:endParaRPr lang="en-US" sz="3600" b="1" dirty="0">
              <a:solidFill>
                <a:schemeClr val="tx2"/>
              </a:solidFill>
              <a:effectLst>
                <a:outerShdw blurRad="38100" dist="38100" dir="2700000" algn="tl">
                  <a:srgbClr val="C0C0C0"/>
                </a:outerShdw>
              </a:effectLst>
              <a:latin typeface="Tahoma" pitchFamily="34" charset="0"/>
            </a:endParaRPr>
          </a:p>
        </p:txBody>
      </p:sp>
      <p:graphicFrame>
        <p:nvGraphicFramePr>
          <p:cNvPr id="195588" name="Object 4"/>
          <p:cNvGraphicFramePr>
            <a:graphicFrameLocks noChangeAspect="1"/>
          </p:cNvGraphicFramePr>
          <p:nvPr/>
        </p:nvGraphicFramePr>
        <p:xfrm>
          <a:off x="0" y="2667000"/>
          <a:ext cx="9018588" cy="3898900"/>
        </p:xfrm>
        <a:graphic>
          <a:graphicData uri="http://schemas.openxmlformats.org/presentationml/2006/ole">
            <p:oleObj spid="_x0000_s195588" name="Worksheet" r:id="rId3" imgW="5476945" imgH="2247900" progId="Excel.Sheet.8">
              <p:embed/>
            </p:oleObj>
          </a:graphicData>
        </a:graphic>
      </p:graphicFrame>
      <p:graphicFrame>
        <p:nvGraphicFramePr>
          <p:cNvPr id="195589" name="Object 5"/>
          <p:cNvGraphicFramePr>
            <a:graphicFrameLocks noChangeAspect="1"/>
          </p:cNvGraphicFramePr>
          <p:nvPr/>
        </p:nvGraphicFramePr>
        <p:xfrm>
          <a:off x="3352800" y="304800"/>
          <a:ext cx="2819400" cy="1947863"/>
        </p:xfrm>
        <a:graphic>
          <a:graphicData uri="http://schemas.openxmlformats.org/presentationml/2006/ole">
            <p:oleObj spid="_x0000_s195589" name="Picture" r:id="rId4" imgW="1104840" imgH="762120" progId="Word.Picture.8">
              <p:embed/>
            </p:oleObj>
          </a:graphicData>
        </a:graphic>
      </p:graphicFrame>
      <p:sp>
        <p:nvSpPr>
          <p:cNvPr id="6" name="Rectangle 2"/>
          <p:cNvSpPr>
            <a:spLocks noChangeArrowheads="1"/>
          </p:cNvSpPr>
          <p:nvPr/>
        </p:nvSpPr>
        <p:spPr bwMode="auto">
          <a:xfrm>
            <a:off x="6629400" y="990600"/>
            <a:ext cx="2159000" cy="639763"/>
          </a:xfrm>
          <a:prstGeom prst="rect">
            <a:avLst/>
          </a:prstGeom>
          <a:noFill/>
          <a:ln w="9525">
            <a:noFill/>
            <a:miter lim="800000"/>
            <a:headEnd/>
            <a:tailEnd/>
          </a:ln>
          <a:effectLst/>
        </p:spPr>
        <p:txBody>
          <a:bodyPr anchor="ctr"/>
          <a:lstStyle/>
          <a:p>
            <a:r>
              <a:rPr lang="en-US" sz="2800" b="1" dirty="0" smtClean="0">
                <a:solidFill>
                  <a:schemeClr val="tx2"/>
                </a:solidFill>
                <a:effectLst>
                  <a:outerShdw blurRad="38100" dist="38100" dir="2700000" algn="tl">
                    <a:srgbClr val="C0C0C0"/>
                  </a:outerShdw>
                </a:effectLst>
                <a:latin typeface="Tahoma" pitchFamily="34" charset="0"/>
              </a:rPr>
              <a:t>PSSA </a:t>
            </a:r>
          </a:p>
          <a:p>
            <a:r>
              <a:rPr lang="en-US" sz="2800" dirty="0" smtClean="0">
                <a:solidFill>
                  <a:schemeClr val="tx2"/>
                </a:solidFill>
                <a:effectLst>
                  <a:outerShdw blurRad="38100" dist="38100" dir="2700000" algn="tl">
                    <a:srgbClr val="C0C0C0"/>
                  </a:outerShdw>
                </a:effectLst>
                <a:latin typeface="Tahoma" pitchFamily="34" charset="0"/>
              </a:rPr>
              <a:t>with</a:t>
            </a:r>
          </a:p>
          <a:p>
            <a:r>
              <a:rPr lang="en-US" sz="2800" b="1" dirty="0" smtClean="0">
                <a:solidFill>
                  <a:schemeClr val="tx2"/>
                </a:solidFill>
                <a:effectLst>
                  <a:outerShdw blurRad="38100" dist="38100" dir="2700000" algn="tl">
                    <a:srgbClr val="C0C0C0"/>
                  </a:outerShdw>
                </a:effectLst>
                <a:latin typeface="Tahoma" pitchFamily="34" charset="0"/>
              </a:rPr>
              <a:t>Quantum Mechanics</a:t>
            </a:r>
            <a:endParaRPr lang="en-US" sz="2800" b="1" dirty="0">
              <a:solidFill>
                <a:schemeClr val="tx2"/>
              </a:solidFill>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2350698"/>
          <a:ext cx="9144000" cy="40501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457200"/>
            <a:ext cx="9144000" cy="1569660"/>
          </a:xfrm>
          <a:prstGeom prst="rect">
            <a:avLst/>
          </a:prstGeom>
          <a:noFill/>
        </p:spPr>
        <p:txBody>
          <a:bodyPr wrap="square" rtlCol="0">
            <a:spAutoFit/>
          </a:bodyPr>
          <a:lstStyle/>
          <a:p>
            <a:r>
              <a:rPr lang="en-US" sz="3200" b="1" dirty="0" smtClean="0">
                <a:latin typeface="Calibri" pitchFamily="34" charset="0"/>
              </a:rPr>
              <a:t>PSSA interview </a:t>
            </a:r>
            <a:r>
              <a:rPr lang="en-US" sz="3200" dirty="0" smtClean="0">
                <a:latin typeface="Calibri" pitchFamily="34" charset="0"/>
              </a:rPr>
              <a:t>compared to </a:t>
            </a:r>
            <a:r>
              <a:rPr lang="en-US" sz="3200" b="1" dirty="0" smtClean="0">
                <a:latin typeface="Calibri" pitchFamily="34" charset="0"/>
              </a:rPr>
              <a:t>Quantum Interview</a:t>
            </a:r>
          </a:p>
          <a:p>
            <a:r>
              <a:rPr lang="en-US" sz="3200" dirty="0" smtClean="0">
                <a:latin typeface="Calibri" pitchFamily="34" charset="0"/>
              </a:rPr>
              <a:t>88.5 % of scores agreed within 1 and </a:t>
            </a:r>
          </a:p>
          <a:p>
            <a:r>
              <a:rPr lang="en-US" sz="3200" dirty="0" smtClean="0">
                <a:latin typeface="Calibri" pitchFamily="34" charset="0"/>
              </a:rPr>
              <a:t>98.4% agreed within 2.</a:t>
            </a:r>
            <a:endParaRPr lang="en-US" sz="3200" dirty="0">
              <a:latin typeface="Calibri" pitchFamily="34" charset="0"/>
            </a:endParaRPr>
          </a:p>
        </p:txBody>
      </p:sp>
      <p:sp>
        <p:nvSpPr>
          <p:cNvPr id="4" name="TextBox 3"/>
          <p:cNvSpPr txBox="1"/>
          <p:nvPr/>
        </p:nvSpPr>
        <p:spPr>
          <a:xfrm>
            <a:off x="381000" y="6334780"/>
            <a:ext cx="7467600" cy="523220"/>
          </a:xfrm>
          <a:prstGeom prst="rect">
            <a:avLst/>
          </a:prstGeom>
          <a:noFill/>
        </p:spPr>
        <p:txBody>
          <a:bodyPr wrap="square" rtlCol="0">
            <a:spAutoFit/>
          </a:bodyPr>
          <a:lstStyle/>
          <a:p>
            <a:r>
              <a:rPr lang="en-US" sz="2800" dirty="0" smtClean="0">
                <a:solidFill>
                  <a:srgbClr val="7A0000"/>
                </a:solidFill>
                <a:latin typeface="Comic Sans MS" pitchFamily="66" charset="0"/>
              </a:rPr>
              <a:t>Acquires information 1</a:t>
            </a:r>
            <a:r>
              <a:rPr lang="en-US" sz="2800" baseline="30000" dirty="0" smtClean="0">
                <a:solidFill>
                  <a:srgbClr val="7A0000"/>
                </a:solidFill>
                <a:latin typeface="Comic Sans MS" pitchFamily="66" charset="0"/>
              </a:rPr>
              <a:t>st</a:t>
            </a:r>
            <a:r>
              <a:rPr lang="en-US" sz="2800" dirty="0" smtClean="0">
                <a:solidFill>
                  <a:srgbClr val="7A0000"/>
                </a:solidFill>
                <a:latin typeface="Comic Sans MS" pitchFamily="66" charset="0"/>
              </a:rPr>
              <a:t> time through</a:t>
            </a:r>
            <a:endParaRPr lang="en-US" sz="2800" dirty="0">
              <a:solidFill>
                <a:srgbClr val="7A0000"/>
              </a:solidFill>
              <a:latin typeface="Comic Sans MS" pitchFamily="66" charset="0"/>
            </a:endParaRPr>
          </a:p>
        </p:txBody>
      </p:sp>
      <p:cxnSp>
        <p:nvCxnSpPr>
          <p:cNvPr id="6" name="Curved Connector 5"/>
          <p:cNvCxnSpPr/>
          <p:nvPr/>
        </p:nvCxnSpPr>
        <p:spPr>
          <a:xfrm rot="10800000" flipH="1">
            <a:off x="381000" y="5715000"/>
            <a:ext cx="990600" cy="1033790"/>
          </a:xfrm>
          <a:prstGeom prst="curvedConnector4">
            <a:avLst>
              <a:gd name="adj1" fmla="val -23077"/>
              <a:gd name="adj2" fmla="val 6265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 y="228598"/>
          <a:ext cx="9296399" cy="6701212"/>
        </p:xfrm>
        <a:graphic>
          <a:graphicData uri="http://schemas.openxmlformats.org/drawingml/2006/table">
            <a:tbl>
              <a:tblPr/>
              <a:tblGrid>
                <a:gridCol w="6197601"/>
                <a:gridCol w="3098798"/>
              </a:tblGrid>
              <a:tr h="465085">
                <a:tc gridSpan="2">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Quantum Mechanics </a:t>
                      </a:r>
                      <a:r>
                        <a:rPr lang="en-US" sz="2400" b="1" dirty="0" smtClean="0">
                          <a:latin typeface="Tahoma" pitchFamily="34" charset="0"/>
                          <a:ea typeface="Tahoma" pitchFamily="34" charset="0"/>
                          <a:cs typeface="Tahoma" pitchFamily="34" charset="0"/>
                        </a:rPr>
                        <a:t>comp.</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r>
              <a:tr h="528682">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Spectrum </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Quantum </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8682">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Spatial – mapping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marL="0" marR="0">
                        <a:lnSpc>
                          <a:spcPct val="115000"/>
                        </a:lnSpc>
                        <a:spcBef>
                          <a:spcPts val="0"/>
                        </a:spcBef>
                        <a:spcAft>
                          <a:spcPts val="0"/>
                        </a:spcAft>
                      </a:pPr>
                      <a:r>
                        <a:rPr lang="en-US" sz="2400" dirty="0">
                          <a:latin typeface="Calibri" pitchFamily="34" charset="0"/>
                          <a:ea typeface="Calibri"/>
                          <a:cs typeface="Times New Roman"/>
                        </a:rPr>
                        <a:t>Did not score skills missing from the rubric.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93023">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Previously known 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28682">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Number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28682">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Estimation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793023">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Interested in the context of the problem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28682">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Enjoyed Analyzing Interns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28682">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Ability to analyze interns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348813">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Careful/Thorough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1057365">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Judgment of importance of number values (is it 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0" y="3810000"/>
          <a:ext cx="8915400" cy="2806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0" y="990600"/>
          <a:ext cx="89154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0" y="228600"/>
            <a:ext cx="76962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Very different spectra of sub-skills</a:t>
            </a:r>
            <a:endParaRPr lang="en-US" sz="3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715925"/>
        </p:xfrm>
        <a:graphic>
          <a:graphicData uri="http://schemas.openxmlformats.org/drawingml/2006/table">
            <a:tbl>
              <a:tblPr/>
              <a:tblGrid>
                <a:gridCol w="1905000"/>
                <a:gridCol w="3886200"/>
                <a:gridCol w="3352800"/>
              </a:tblGrid>
              <a:tr h="305873">
                <a:tc gridSpan="3">
                  <a:txBody>
                    <a:bodyPr/>
                    <a:lstStyle/>
                    <a:p>
                      <a:pPr marL="0" marR="0">
                        <a:lnSpc>
                          <a:spcPct val="115000"/>
                        </a:lnSpc>
                        <a:spcBef>
                          <a:spcPts val="0"/>
                        </a:spcBef>
                        <a:spcAft>
                          <a:spcPts val="0"/>
                        </a:spcAft>
                      </a:pPr>
                      <a:r>
                        <a:rPr lang="en-US" sz="2800" b="1" dirty="0">
                          <a:latin typeface="Tahoma" pitchFamily="34" charset="0"/>
                          <a:ea typeface="Tahoma" pitchFamily="34" charset="0"/>
                          <a:cs typeface="Tahoma" pitchFamily="34" charset="0"/>
                        </a:rPr>
                        <a:t>Physicists vs. Elementary Ed Majors</a:t>
                      </a:r>
                      <a:endParaRPr lang="en-US" sz="28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36461">
                <a:tc>
                  <a:txBody>
                    <a:bodyPr/>
                    <a:lstStyle/>
                    <a:p>
                      <a:pPr marL="0" marR="0">
                        <a:lnSpc>
                          <a:spcPct val="115000"/>
                        </a:lnSpc>
                        <a:spcBef>
                          <a:spcPts val="0"/>
                        </a:spcBef>
                        <a:spcAft>
                          <a:spcPts val="0"/>
                        </a:spcAft>
                      </a:pPr>
                      <a:endParaRPr lang="en-US" sz="2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Common Strengths</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latin typeface="Tahoma" pitchFamily="34" charset="0"/>
                          <a:ea typeface="Tahoma" pitchFamily="34" charset="0"/>
                          <a:cs typeface="Tahoma" pitchFamily="34" charset="0"/>
                        </a:rPr>
                        <a:t>Common Weakness</a:t>
                      </a:r>
                      <a:endParaRPr lang="en-US" sz="2400" dirty="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240">
                <a:tc>
                  <a:txBody>
                    <a:bodyPr/>
                    <a:lstStyle/>
                    <a:p>
                      <a:pPr marL="0" marR="0">
                        <a:lnSpc>
                          <a:spcPct val="115000"/>
                        </a:lnSpc>
                        <a:spcBef>
                          <a:spcPts val="0"/>
                        </a:spcBef>
                        <a:spcAft>
                          <a:spcPts val="0"/>
                        </a:spcAft>
                      </a:pPr>
                      <a:r>
                        <a:rPr lang="en-US" sz="2400" b="1" dirty="0" smtClean="0">
                          <a:latin typeface="Segoe UI"/>
                          <a:ea typeface="Calibri"/>
                          <a:cs typeface="Times New Roman"/>
                        </a:rPr>
                        <a:t>Physics</a:t>
                      </a:r>
                      <a:r>
                        <a:rPr lang="en-US" sz="2400" b="1" baseline="0" dirty="0" smtClean="0">
                          <a:latin typeface="Segoe UI"/>
                          <a:ea typeface="Calibri"/>
                          <a:cs typeface="Times New Roman"/>
                        </a:rPr>
                        <a:t> &amp;</a:t>
                      </a:r>
                      <a:endParaRPr lang="en-US" sz="2400" b="1" dirty="0" smtClean="0">
                        <a:latin typeface="Segoe UI"/>
                        <a:ea typeface="Calibri"/>
                        <a:cs typeface="Times New Roman"/>
                      </a:endParaRPr>
                    </a:p>
                    <a:p>
                      <a:pPr marL="0" marR="0">
                        <a:lnSpc>
                          <a:spcPct val="115000"/>
                        </a:lnSpc>
                        <a:spcBef>
                          <a:spcPts val="0"/>
                        </a:spcBef>
                        <a:spcAft>
                          <a:spcPts val="0"/>
                        </a:spcAft>
                      </a:pPr>
                      <a:r>
                        <a:rPr lang="en-US" sz="2400" b="1" dirty="0" smtClean="0">
                          <a:latin typeface="Segoe UI"/>
                          <a:ea typeface="Calibri"/>
                          <a:cs typeface="Times New Roman"/>
                        </a:rPr>
                        <a:t>Engineering </a:t>
                      </a:r>
                      <a:r>
                        <a:rPr lang="en-US" sz="2400" b="1" dirty="0">
                          <a:latin typeface="Segoe UI"/>
                          <a:ea typeface="Calibri"/>
                          <a:cs typeface="Times New Roman"/>
                        </a:rPr>
                        <a:t>Students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0" dirty="0" smtClean="0">
                          <a:solidFill>
                            <a:srgbClr val="7A0000"/>
                          </a:solidFill>
                          <a:latin typeface="Comic Sans MS" pitchFamily="66" charset="0"/>
                          <a:ea typeface="Calibri"/>
                          <a:cs typeface="Times New Roman"/>
                        </a:rPr>
                        <a:t>Math – equation formation </a:t>
                      </a:r>
                      <a:r>
                        <a:rPr lang="en-US" sz="2400" dirty="0" smtClean="0">
                          <a:latin typeface="Arial"/>
                          <a:ea typeface="Calibri"/>
                          <a:cs typeface="Times New Roman"/>
                        </a:rPr>
                        <a:t>(4.3),</a:t>
                      </a:r>
                      <a:r>
                        <a:rPr lang="en-US" sz="2400" i="0" dirty="0" smtClean="0">
                          <a:solidFill>
                            <a:srgbClr val="7A0000"/>
                          </a:solidFill>
                          <a:latin typeface="Comic Sans MS" pitchFamily="66" charset="0"/>
                          <a:ea typeface="Calibri"/>
                          <a:cs typeface="Times New Roman"/>
                        </a:rPr>
                        <a:t> Math - number sense </a:t>
                      </a:r>
                      <a:r>
                        <a:rPr lang="en-US" sz="2400" dirty="0" smtClean="0">
                          <a:latin typeface="Arial"/>
                          <a:ea typeface="Calibri"/>
                          <a:cs typeface="Times New Roman"/>
                        </a:rPr>
                        <a:t>(4), </a:t>
                      </a:r>
                      <a:r>
                        <a:rPr lang="en-US" sz="2400" i="0" dirty="0" smtClean="0">
                          <a:solidFill>
                            <a:srgbClr val="7A0000"/>
                          </a:solidFill>
                          <a:latin typeface="Comic Sans MS" pitchFamily="66" charset="0"/>
                          <a:ea typeface="Calibri"/>
                          <a:cs typeface="Times New Roman"/>
                        </a:rPr>
                        <a:t>planning</a:t>
                      </a:r>
                      <a:r>
                        <a:rPr lang="en-US" sz="2400" i="1" dirty="0" smtClean="0">
                          <a:latin typeface="Arial"/>
                          <a:ea typeface="Calibri"/>
                          <a:cs typeface="Times New Roman"/>
                        </a:rPr>
                        <a:t> </a:t>
                      </a:r>
                      <a:r>
                        <a:rPr lang="en-US" sz="2400" dirty="0" smtClean="0">
                          <a:latin typeface="Arial"/>
                          <a:ea typeface="Calibri"/>
                          <a:cs typeface="Times New Roman"/>
                        </a:rPr>
                        <a:t>(4), </a:t>
                      </a:r>
                      <a:r>
                        <a:rPr lang="en-US" sz="2400" i="0" dirty="0" smtClean="0">
                          <a:solidFill>
                            <a:srgbClr val="7A0000"/>
                          </a:solidFill>
                          <a:latin typeface="Comic Sans MS" pitchFamily="66" charset="0"/>
                          <a:ea typeface="Calibri"/>
                          <a:cs typeface="Times New Roman"/>
                        </a:rPr>
                        <a:t>creativity </a:t>
                      </a:r>
                      <a:r>
                        <a:rPr lang="en-US" sz="2400" dirty="0" smtClean="0">
                          <a:latin typeface="Arial"/>
                          <a:ea typeface="Calibri"/>
                          <a:cs typeface="Times New Roman"/>
                        </a:rPr>
                        <a:t>(3.8) and</a:t>
                      </a:r>
                      <a:r>
                        <a:rPr lang="en-US" sz="2400" i="0" dirty="0" smtClean="0">
                          <a:solidFill>
                            <a:srgbClr val="7A0000"/>
                          </a:solidFill>
                          <a:latin typeface="Comic Sans MS" pitchFamily="66" charset="0"/>
                          <a:ea typeface="Calibri"/>
                          <a:cs typeface="Times New Roman"/>
                        </a:rPr>
                        <a:t> judgment </a:t>
                      </a:r>
                      <a:r>
                        <a:rPr lang="en-US" sz="2400" dirty="0" smtClean="0">
                          <a:latin typeface="Arial"/>
                          <a:ea typeface="Calibri"/>
                          <a:cs typeface="Times New Roman"/>
                        </a:rPr>
                        <a:t>(3.8)</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0" dirty="0" smtClean="0">
                          <a:solidFill>
                            <a:srgbClr val="7A0000"/>
                          </a:solidFill>
                          <a:latin typeface="Comic Sans MS" pitchFamily="66" charset="0"/>
                          <a:ea typeface="Calibri"/>
                          <a:cs typeface="Times New Roman"/>
                        </a:rPr>
                        <a:t>Metacognitive Skills </a:t>
                      </a:r>
                      <a:r>
                        <a:rPr lang="en-US" sz="2400" dirty="0" smtClean="0">
                          <a:latin typeface="Arial"/>
                          <a:ea typeface="Calibri"/>
                          <a:cs typeface="Times New Roman"/>
                        </a:rPr>
                        <a:t>(4) and</a:t>
                      </a:r>
                      <a:r>
                        <a:rPr lang="en-US" sz="2400" i="1" dirty="0" smtClean="0">
                          <a:latin typeface="Arial"/>
                          <a:ea typeface="Calibri"/>
                          <a:cs typeface="Times New Roman"/>
                        </a:rPr>
                        <a:t> </a:t>
                      </a:r>
                      <a:r>
                        <a:rPr lang="en-US" sz="2400" i="0" dirty="0" smtClean="0">
                          <a:solidFill>
                            <a:srgbClr val="7A0000"/>
                          </a:solidFill>
                          <a:latin typeface="Comic Sans MS" pitchFamily="66" charset="0"/>
                          <a:ea typeface="Calibri"/>
                          <a:cs typeface="Times New Roman"/>
                        </a:rPr>
                        <a:t>Meta-processing</a:t>
                      </a:r>
                      <a:r>
                        <a:rPr lang="en-US" sz="2400" i="1" dirty="0" smtClean="0">
                          <a:latin typeface="Arial"/>
                          <a:ea typeface="Calibri"/>
                          <a:cs typeface="Times New Roman"/>
                        </a:rPr>
                        <a:t> </a:t>
                      </a:r>
                      <a:r>
                        <a:rPr lang="en-US" sz="2400" dirty="0" smtClean="0">
                          <a:latin typeface="Arial"/>
                          <a:ea typeface="Calibri"/>
                          <a:cs typeface="Times New Roman"/>
                        </a:rPr>
                        <a:t>(2.7), </a:t>
                      </a:r>
                      <a:endParaRPr lang="en-US" sz="2400" dirty="0" smtClean="0">
                        <a:latin typeface="Calibri"/>
                        <a:ea typeface="Calibri"/>
                        <a:cs typeface="Times New Roman"/>
                      </a:endParaRPr>
                    </a:p>
                    <a:p>
                      <a:pPr marL="0" marR="0">
                        <a:lnSpc>
                          <a:spcPct val="115000"/>
                        </a:lnSpc>
                        <a:spcBef>
                          <a:spcPts val="0"/>
                        </a:spcBef>
                        <a:spcAft>
                          <a:spcPts val="0"/>
                        </a:spcAft>
                      </a:pPr>
                      <a:r>
                        <a:rPr lang="en-US" sz="2400" i="0" dirty="0" smtClean="0">
                          <a:solidFill>
                            <a:srgbClr val="7A0000"/>
                          </a:solidFill>
                          <a:latin typeface="Comic Sans MS" pitchFamily="66" charset="0"/>
                          <a:ea typeface="Calibri"/>
                          <a:cs typeface="Times New Roman"/>
                        </a:rPr>
                        <a:t>Careful and Thorough </a:t>
                      </a:r>
                      <a:r>
                        <a:rPr lang="en-US" sz="2400" i="1" dirty="0" smtClean="0">
                          <a:latin typeface="Arial"/>
                          <a:ea typeface="Calibri"/>
                          <a:cs typeface="Times New Roman"/>
                        </a:rPr>
                        <a:t>(</a:t>
                      </a:r>
                      <a:r>
                        <a:rPr lang="en-US" sz="2400" dirty="0" smtClean="0">
                          <a:latin typeface="Arial"/>
                          <a:ea typeface="Calibri"/>
                          <a:cs typeface="Times New Roman"/>
                        </a:rPr>
                        <a:t>2.5)</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366">
                <a:tc>
                  <a:txBody>
                    <a:bodyPr/>
                    <a:lstStyle/>
                    <a:p>
                      <a:pPr marL="0" marR="0">
                        <a:lnSpc>
                          <a:spcPct val="115000"/>
                        </a:lnSpc>
                        <a:spcBef>
                          <a:spcPts val="0"/>
                        </a:spcBef>
                        <a:spcAft>
                          <a:spcPts val="0"/>
                        </a:spcAft>
                      </a:pPr>
                      <a:r>
                        <a:rPr lang="en-US" sz="2400" b="1">
                          <a:latin typeface="Segoe UI"/>
                          <a:ea typeface="Calibri"/>
                          <a:cs typeface="Times New Roman"/>
                        </a:rPr>
                        <a:t>Pre-Service Elementary Teachers</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Metacognitive Skills </a:t>
                      </a:r>
                      <a:r>
                        <a:rPr lang="en-US" sz="2400" i="0" dirty="0">
                          <a:latin typeface="Arial"/>
                          <a:ea typeface="Calibri"/>
                          <a:cs typeface="Times New Roman"/>
                        </a:rPr>
                        <a:t>(5),  many were</a:t>
                      </a:r>
                      <a:endParaRPr lang="en-US" sz="2400" i="0" dirty="0">
                        <a:latin typeface="Calibri"/>
                        <a:ea typeface="Calibri"/>
                        <a:cs typeface="Times New Roman"/>
                      </a:endParaRPr>
                    </a:p>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Careful and thorough </a:t>
                      </a:r>
                      <a:r>
                        <a:rPr lang="en-US" sz="2400" i="0" dirty="0">
                          <a:latin typeface="Arial"/>
                          <a:ea typeface="Calibri"/>
                          <a:cs typeface="Times New Roman"/>
                        </a:rPr>
                        <a:t>(3.8) and </a:t>
                      </a:r>
                      <a:endParaRPr lang="en-US" sz="2400" i="0" dirty="0">
                        <a:latin typeface="Calibri"/>
                        <a:ea typeface="Calibri"/>
                        <a:cs typeface="Times New Roman"/>
                      </a:endParaRPr>
                    </a:p>
                    <a:p>
                      <a:pPr marL="0" marR="0">
                        <a:lnSpc>
                          <a:spcPct val="115000"/>
                        </a:lnSpc>
                        <a:spcBef>
                          <a:spcPts val="0"/>
                        </a:spcBef>
                        <a:spcAft>
                          <a:spcPts val="0"/>
                        </a:spcAft>
                      </a:pPr>
                      <a:r>
                        <a:rPr lang="en-US" sz="2400" i="0" dirty="0">
                          <a:latin typeface="Arial"/>
                          <a:ea typeface="Calibri"/>
                          <a:cs typeface="Times New Roman"/>
                        </a:rPr>
                        <a:t>a few engaged in</a:t>
                      </a:r>
                      <a:endParaRPr lang="en-US" sz="2400" i="0" dirty="0">
                        <a:latin typeface="Calibri"/>
                        <a:ea typeface="Calibri"/>
                        <a:cs typeface="Times New Roman"/>
                      </a:endParaRPr>
                    </a:p>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Meta-processing</a:t>
                      </a:r>
                      <a:r>
                        <a:rPr lang="en-US" sz="2400" i="0" dirty="0">
                          <a:latin typeface="Arial"/>
                          <a:ea typeface="Calibri"/>
                          <a:cs typeface="Times New Roman"/>
                        </a:rPr>
                        <a:t> (3.8)</a:t>
                      </a:r>
                      <a:endParaRPr lang="en-US" sz="24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0" dirty="0">
                          <a:solidFill>
                            <a:srgbClr val="7A0000"/>
                          </a:solidFill>
                          <a:latin typeface="Comic Sans MS" pitchFamily="66" charset="0"/>
                          <a:ea typeface="Calibri"/>
                          <a:cs typeface="Times New Roman"/>
                        </a:rPr>
                        <a:t>Creativity</a:t>
                      </a:r>
                      <a:r>
                        <a:rPr lang="en-US" sz="2400" dirty="0">
                          <a:latin typeface="Arial"/>
                          <a:ea typeface="Calibri"/>
                          <a:cs typeface="Times New Roman"/>
                        </a:rPr>
                        <a:t> (1.8)</a:t>
                      </a:r>
                      <a:endParaRPr lang="en-US" sz="2400" dirty="0">
                        <a:latin typeface="Calibri"/>
                        <a:ea typeface="Calibri"/>
                        <a:cs typeface="Times New Roman"/>
                      </a:endParaRPr>
                    </a:p>
                    <a:p>
                      <a:pPr marL="0" marR="0">
                        <a:lnSpc>
                          <a:spcPct val="115000"/>
                        </a:lnSpc>
                        <a:spcBef>
                          <a:spcPts val="0"/>
                        </a:spcBef>
                        <a:spcAft>
                          <a:spcPts val="0"/>
                        </a:spcAft>
                      </a:pPr>
                      <a:r>
                        <a:rPr lang="en-US" sz="2400" dirty="0">
                          <a:latin typeface="Arial"/>
                          <a:ea typeface="Calibri"/>
                          <a:cs typeface="Times New Roman"/>
                        </a:rPr>
                        <a:t>Varied but serious (</a:t>
                      </a:r>
                      <a:r>
                        <a:rPr lang="en-US" sz="2400" dirty="0" err="1">
                          <a:latin typeface="Arial"/>
                          <a:ea typeface="Calibri"/>
                          <a:cs typeface="Times New Roman"/>
                        </a:rPr>
                        <a:t>ie</a:t>
                      </a:r>
                      <a:r>
                        <a:rPr lang="en-US" sz="2400" dirty="0">
                          <a:latin typeface="Arial"/>
                          <a:ea typeface="Calibri"/>
                          <a:cs typeface="Times New Roman"/>
                        </a:rPr>
                        <a:t>. </a:t>
                      </a:r>
                      <a:r>
                        <a:rPr lang="en-US" sz="2400" i="0" dirty="0" smtClean="0">
                          <a:solidFill>
                            <a:srgbClr val="7A0000"/>
                          </a:solidFill>
                          <a:latin typeface="Comic Sans MS" pitchFamily="66" charset="0"/>
                          <a:ea typeface="Calibri"/>
                          <a:cs typeface="Times New Roman"/>
                        </a:rPr>
                        <a:t>Planning-big </a:t>
                      </a:r>
                      <a:r>
                        <a:rPr lang="en-US" sz="2400" i="0" dirty="0">
                          <a:solidFill>
                            <a:srgbClr val="7A0000"/>
                          </a:solidFill>
                          <a:latin typeface="Comic Sans MS" pitchFamily="66" charset="0"/>
                          <a:ea typeface="Calibri"/>
                          <a:cs typeface="Times New Roman"/>
                        </a:rPr>
                        <a:t>picture, </a:t>
                      </a:r>
                      <a:r>
                        <a:rPr lang="en-US" sz="2400" i="0" dirty="0" smtClean="0">
                          <a:solidFill>
                            <a:srgbClr val="7A0000"/>
                          </a:solidFill>
                          <a:latin typeface="Comic Sans MS" pitchFamily="66" charset="0"/>
                          <a:ea typeface="Calibri"/>
                          <a:cs typeface="Times New Roman"/>
                        </a:rPr>
                        <a:t>-what </a:t>
                      </a:r>
                      <a:r>
                        <a:rPr lang="en-US" sz="2400" dirty="0">
                          <a:latin typeface="Arial"/>
                          <a:ea typeface="Calibri"/>
                          <a:cs typeface="Times New Roman"/>
                        </a:rPr>
                        <a:t>and </a:t>
                      </a:r>
                      <a:r>
                        <a:rPr lang="en-US" sz="2400" i="0" dirty="0" smtClean="0">
                          <a:solidFill>
                            <a:srgbClr val="7A0000"/>
                          </a:solidFill>
                          <a:latin typeface="Comic Sans MS" pitchFamily="66" charset="0"/>
                          <a:ea typeface="Calibri"/>
                          <a:cs typeface="Times New Roman"/>
                        </a:rPr>
                        <a:t>-how</a:t>
                      </a:r>
                      <a:r>
                        <a:rPr lang="en-US" sz="2400" i="0" dirty="0">
                          <a:solidFill>
                            <a:srgbClr val="7A0000"/>
                          </a:solidFill>
                          <a:latin typeface="Comic Sans MS" pitchFamily="66" charset="0"/>
                          <a:ea typeface="Calibri"/>
                          <a:cs typeface="Times New Roman"/>
                        </a:rPr>
                        <a:t>, reading comprehension, acquires information 1</a:t>
                      </a:r>
                      <a:r>
                        <a:rPr lang="en-US" sz="2400" i="0" baseline="30000" dirty="0">
                          <a:solidFill>
                            <a:srgbClr val="7A0000"/>
                          </a:solidFill>
                          <a:latin typeface="Comic Sans MS" pitchFamily="66" charset="0"/>
                          <a:ea typeface="Calibri"/>
                          <a:cs typeface="Times New Roman"/>
                        </a:rPr>
                        <a:t>st</a:t>
                      </a:r>
                      <a:r>
                        <a:rPr lang="en-US" sz="2400" i="0" dirty="0">
                          <a:solidFill>
                            <a:srgbClr val="7A0000"/>
                          </a:solidFill>
                          <a:latin typeface="Comic Sans MS" pitchFamily="66" charset="0"/>
                          <a:ea typeface="Calibri"/>
                          <a:cs typeface="Times New Roman"/>
                        </a:rPr>
                        <a:t> time through</a:t>
                      </a:r>
                      <a:r>
                        <a:rPr lang="en-US" sz="2400" i="1" dirty="0">
                          <a:latin typeface="Arial"/>
                          <a:ea typeface="Calibri"/>
                          <a:cs typeface="Times New Roman"/>
                        </a:rPr>
                        <a: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61">
                <a:tc gridSpan="3">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
        <p:nvSpPr>
          <p:cNvPr id="5" name="Flowchart: Process 4"/>
          <p:cNvSpPr/>
          <p:nvPr/>
        </p:nvSpPr>
        <p:spPr>
          <a:xfrm>
            <a:off x="1981200" y="2971800"/>
            <a:ext cx="7162800" cy="3886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5867400" y="838200"/>
            <a:ext cx="3276600" cy="41148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867400" y="2971800"/>
            <a:ext cx="3276600" cy="3886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5867400" y="3733800"/>
            <a:ext cx="3276600" cy="32766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52400" y="228600"/>
            <a:ext cx="7239000" cy="1143000"/>
          </a:xfrm>
        </p:spPr>
        <p:txBody>
          <a:bodyPr/>
          <a:lstStyle/>
          <a:p>
            <a:pPr eaLnBrk="1" hangingPunct="1">
              <a:defRPr/>
            </a:pPr>
            <a:r>
              <a:rPr lang="en-US" b="1" dirty="0" smtClean="0">
                <a:effectLst>
                  <a:outerShdw blurRad="38100" dist="38100" dir="2700000" algn="tl">
                    <a:srgbClr val="C0C0C0"/>
                  </a:outerShdw>
                </a:effectLst>
                <a:latin typeface="Tahoma" pitchFamily="34" charset="0"/>
              </a:rPr>
              <a:t>Typical Problems</a:t>
            </a:r>
          </a:p>
        </p:txBody>
      </p:sp>
      <p:sp>
        <p:nvSpPr>
          <p:cNvPr id="173059" name="Rectangle 3"/>
          <p:cNvSpPr>
            <a:spLocks noGrp="1" noChangeArrowheads="1"/>
          </p:cNvSpPr>
          <p:nvPr>
            <p:ph type="body" idx="1"/>
          </p:nvPr>
        </p:nvSpPr>
        <p:spPr>
          <a:xfrm>
            <a:off x="0" y="1371600"/>
            <a:ext cx="9144000" cy="5486400"/>
          </a:xfrm>
        </p:spPr>
        <p:txBody>
          <a:bodyPr/>
          <a:lstStyle/>
          <a:p>
            <a:pPr eaLnBrk="1" hangingPunct="1">
              <a:buFontTx/>
              <a:buNone/>
              <a:defRPr/>
            </a:pPr>
            <a:r>
              <a:rPr lang="en-US" sz="2800" b="1" dirty="0" smtClean="0">
                <a:effectLst>
                  <a:outerShdw blurRad="38100" dist="38100" dir="2700000" algn="tl">
                    <a:srgbClr val="C0C0C0"/>
                  </a:outerShdw>
                </a:effectLst>
                <a:latin typeface="Calibri" pitchFamily="34" charset="0"/>
              </a:rPr>
              <a:t>Typical homework problems require:</a:t>
            </a:r>
          </a:p>
          <a:p>
            <a:pPr lvl="1" eaLnBrk="1" hangingPunct="1">
              <a:spcBef>
                <a:spcPts val="600"/>
              </a:spcBef>
              <a:defRPr/>
            </a:pPr>
            <a:r>
              <a:rPr lang="en-US" b="1" dirty="0" smtClean="0">
                <a:effectLst>
                  <a:outerShdw blurRad="38100" dist="38100" dir="2700000" algn="tl">
                    <a:srgbClr val="C0C0C0"/>
                  </a:outerShdw>
                </a:effectLst>
                <a:latin typeface="Calibri" pitchFamily="34" charset="0"/>
              </a:rPr>
              <a:t>Knowledge of the content</a:t>
            </a:r>
            <a:r>
              <a:rPr lang="en-US" b="1" dirty="0" smtClean="0">
                <a:solidFill>
                  <a:srgbClr val="CC0000"/>
                </a:solidFill>
                <a:effectLst>
                  <a:outerShdw blurRad="38100" dist="38100" dir="2700000" algn="tl">
                    <a:srgbClr val="C0C0C0"/>
                  </a:outerShdw>
                </a:effectLst>
                <a:latin typeface="Calibri" pitchFamily="34" charset="0"/>
              </a:rPr>
              <a:t> </a:t>
            </a:r>
            <a:r>
              <a:rPr lang="en-US" b="1" dirty="0" smtClean="0">
                <a:solidFill>
                  <a:srgbClr val="7A0000"/>
                </a:solidFill>
                <a:effectLst>
                  <a:outerShdw blurRad="38100" dist="38100" dir="2700000" algn="tl">
                    <a:srgbClr val="C0C0C0"/>
                  </a:outerShdw>
                </a:effectLst>
                <a:latin typeface="Calibri" pitchFamily="34" charset="0"/>
              </a:rPr>
              <a:t>(</a:t>
            </a:r>
            <a:r>
              <a:rPr lang="en-US" sz="2400" b="1" dirty="0" smtClean="0">
                <a:solidFill>
                  <a:srgbClr val="7A0000"/>
                </a:solidFill>
                <a:effectLst>
                  <a:outerShdw blurRad="38100" dist="38100" dir="2700000" algn="tl">
                    <a:srgbClr val="C0C0C0"/>
                  </a:outerShdw>
                </a:effectLst>
                <a:latin typeface="Comic Sans MS" pitchFamily="66" charset="0"/>
              </a:rPr>
              <a:t>Newton’s Laws, algebra, …)</a:t>
            </a:r>
          </a:p>
          <a:p>
            <a:pPr lvl="1" eaLnBrk="1" hangingPunct="1">
              <a:defRPr/>
            </a:pPr>
            <a:r>
              <a:rPr lang="en-US" sz="2400" b="1" dirty="0" smtClean="0">
                <a:solidFill>
                  <a:srgbClr val="7A0000"/>
                </a:solidFill>
                <a:effectLst>
                  <a:outerShdw blurRad="38100" dist="38100" dir="2700000" algn="tl">
                    <a:srgbClr val="C0C0C0"/>
                  </a:outerShdw>
                </a:effectLst>
                <a:latin typeface="Comic Sans MS" pitchFamily="66" charset="0"/>
              </a:rPr>
              <a:t>Remember what s/he has calculated or reasoned</a:t>
            </a:r>
          </a:p>
          <a:p>
            <a:pPr lvl="1" eaLnBrk="1" hangingPunct="1">
              <a:defRPr/>
            </a:pPr>
            <a:r>
              <a:rPr lang="en-US" sz="2400" b="1" dirty="0" smtClean="0">
                <a:solidFill>
                  <a:srgbClr val="7A0000"/>
                </a:solidFill>
                <a:effectLst>
                  <a:outerShdw blurRad="38100" dist="38100" dir="2700000" algn="tl">
                    <a:srgbClr val="C0C0C0"/>
                  </a:outerShdw>
                </a:effectLst>
                <a:latin typeface="Comic Sans MS" pitchFamily="66" charset="0"/>
              </a:rPr>
              <a:t>Wants to solve the problem (for self, for grade, …)</a:t>
            </a:r>
            <a:endParaRPr lang="en-US" sz="2400" b="1" dirty="0" smtClean="0">
              <a:solidFill>
                <a:srgbClr val="CC0000"/>
              </a:solidFill>
              <a:effectLst>
                <a:outerShdw blurRad="38100" dist="38100" dir="2700000" algn="tl">
                  <a:srgbClr val="C0C0C0"/>
                </a:outerShdw>
              </a:effectLst>
              <a:latin typeface="Comic Sans MS" pitchFamily="66" charset="0"/>
            </a:endParaRPr>
          </a:p>
          <a:p>
            <a:pPr eaLnBrk="1" hangingPunct="1">
              <a:lnSpc>
                <a:spcPct val="90000"/>
              </a:lnSpc>
              <a:spcBef>
                <a:spcPts val="1800"/>
              </a:spcBef>
              <a:buFontTx/>
              <a:buNone/>
              <a:defRPr/>
            </a:pPr>
            <a:r>
              <a:rPr lang="en-US" sz="2800" b="1" dirty="0" smtClean="0">
                <a:effectLst>
                  <a:outerShdw blurRad="38100" dist="38100" dir="2700000" algn="tl">
                    <a:srgbClr val="C0C0C0"/>
                  </a:outerShdw>
                </a:effectLst>
                <a:latin typeface="Calibri" pitchFamily="34" charset="0"/>
              </a:rPr>
              <a:t>…do not require:</a:t>
            </a:r>
            <a:endParaRPr lang="en-US" sz="2800" b="1" dirty="0" smtClean="0">
              <a:solidFill>
                <a:srgbClr val="CC0000"/>
              </a:solidFill>
              <a:effectLst>
                <a:outerShdw blurRad="38100" dist="38100" dir="2700000" algn="tl">
                  <a:srgbClr val="C0C0C0"/>
                </a:outerShdw>
              </a:effectLst>
              <a:latin typeface="Calibri" pitchFamily="34" charset="0"/>
            </a:endParaRPr>
          </a:p>
          <a:p>
            <a:pPr lvl="1" eaLnBrk="1" hangingPunct="1">
              <a:lnSpc>
                <a:spcPct val="90000"/>
              </a:lnSpc>
              <a:defRPr/>
            </a:pPr>
            <a:r>
              <a:rPr lang="en-US" sz="2400" b="1" dirty="0" smtClean="0">
                <a:solidFill>
                  <a:srgbClr val="7A0000"/>
                </a:solidFill>
                <a:effectLst>
                  <a:outerShdw blurRad="38100" dist="38100" dir="2700000" algn="tl">
                    <a:srgbClr val="C0C0C0"/>
                  </a:outerShdw>
                </a:effectLst>
                <a:latin typeface="Comic Sans MS" pitchFamily="66" charset="0"/>
              </a:rPr>
              <a:t>Acquiring information 1st time through</a:t>
            </a:r>
            <a:r>
              <a:rPr lang="en-US" sz="2400" dirty="0" smtClean="0">
                <a:solidFill>
                  <a:srgbClr val="7A0000"/>
                </a:solidFill>
                <a:latin typeface="Comic Sans MS" pitchFamily="66" charset="0"/>
              </a:rPr>
              <a:t> </a:t>
            </a:r>
          </a:p>
          <a:p>
            <a:pPr lvl="2" eaLnBrk="1" hangingPunct="1">
              <a:lnSpc>
                <a:spcPct val="90000"/>
              </a:lnSpc>
              <a:defRPr/>
            </a:pPr>
            <a:r>
              <a:rPr lang="en-US" sz="2800" dirty="0" smtClean="0">
                <a:effectLst>
                  <a:outerShdw blurRad="38100" dist="38100" dir="2700000" algn="tl">
                    <a:srgbClr val="C0C0C0"/>
                  </a:outerShdw>
                </a:effectLst>
                <a:latin typeface="Calibri" pitchFamily="34" charset="0"/>
              </a:rPr>
              <a:t>quite important in real life but almost never required in school.</a:t>
            </a:r>
          </a:p>
          <a:p>
            <a:pPr lvl="1" eaLnBrk="1" hangingPunct="1">
              <a:lnSpc>
                <a:spcPct val="90000"/>
              </a:lnSpc>
              <a:defRPr/>
            </a:pPr>
            <a:r>
              <a:rPr lang="en-US" sz="2400" b="1" dirty="0" smtClean="0">
                <a:solidFill>
                  <a:srgbClr val="7A0000"/>
                </a:solidFill>
                <a:effectLst>
                  <a:outerShdw blurRad="38100" dist="38100" dir="2700000" algn="tl">
                    <a:srgbClr val="C0C0C0"/>
                  </a:outerShdw>
                </a:effectLst>
                <a:latin typeface="Comic Sans MS" pitchFamily="66" charset="0"/>
              </a:rPr>
              <a:t>Visualize the Problem</a:t>
            </a:r>
            <a:r>
              <a:rPr lang="en-US" sz="2400" dirty="0" smtClean="0">
                <a:solidFill>
                  <a:srgbClr val="7A0000"/>
                </a:solidFill>
                <a:latin typeface="Comic Sans MS" pitchFamily="66" charset="0"/>
              </a:rPr>
              <a:t> </a:t>
            </a:r>
          </a:p>
          <a:p>
            <a:pPr lvl="2" eaLnBrk="1" hangingPunct="1">
              <a:lnSpc>
                <a:spcPct val="90000"/>
              </a:lnSpc>
              <a:defRPr/>
            </a:pPr>
            <a:r>
              <a:rPr lang="en-US" sz="2800" dirty="0" smtClean="0">
                <a:effectLst>
                  <a:outerShdw blurRad="38100" dist="38100" dir="2700000" algn="tl">
                    <a:srgbClr val="C0C0C0"/>
                  </a:outerShdw>
                </a:effectLst>
                <a:latin typeface="Calibri" pitchFamily="34" charset="0"/>
              </a:rPr>
              <a:t>Told to draw a picture</a:t>
            </a:r>
          </a:p>
          <a:p>
            <a:pPr lvl="2" eaLnBrk="1" hangingPunct="1">
              <a:lnSpc>
                <a:spcPct val="90000"/>
              </a:lnSpc>
              <a:defRPr/>
            </a:pPr>
            <a:r>
              <a:rPr lang="en-US" sz="2800" dirty="0" smtClean="0">
                <a:effectLst>
                  <a:outerShdw blurRad="38100" dist="38100" dir="2700000" algn="tl">
                    <a:srgbClr val="C0C0C0"/>
                  </a:outerShdw>
                </a:effectLst>
                <a:latin typeface="Calibri" pitchFamily="34" charset="0"/>
              </a:rPr>
              <a:t>meaningless exercise when not required for solution</a:t>
            </a:r>
            <a:endParaRPr lang="en-US" sz="2800" b="1" dirty="0" smtClean="0">
              <a:solidFill>
                <a:srgbClr val="CC0000"/>
              </a:solidFill>
              <a:effectLst>
                <a:outerShdw blurRad="38100" dist="38100" dir="2700000" algn="tl">
                  <a:srgbClr val="C0C0C0"/>
                </a:outerShdw>
              </a:effectLst>
              <a:latin typeface="Calibri" pitchFamily="34" charset="0"/>
            </a:endParaRPr>
          </a:p>
          <a:p>
            <a:pPr lvl="1" eaLnBrk="1" hangingPunct="1">
              <a:buFontTx/>
              <a:buNone/>
              <a:defRPr/>
            </a:pPr>
            <a:endParaRPr lang="en-US" sz="2400" dirty="0" smtClean="0">
              <a:effectLst>
                <a:outerShdw blurRad="38100" dist="38100" dir="2700000" algn="tl">
                  <a:srgbClr val="C0C0C0"/>
                </a:outerShdw>
              </a:effectLst>
            </a:endParaRPr>
          </a:p>
        </p:txBody>
      </p:sp>
      <p:pic>
        <p:nvPicPr>
          <p:cNvPr id="10244" name="Picture 4" descr="bs00559a"/>
          <p:cNvPicPr>
            <a:picLocks noChangeAspect="1" noChangeArrowheads="1"/>
          </p:cNvPicPr>
          <p:nvPr/>
        </p:nvPicPr>
        <p:blipFill>
          <a:blip r:embed="rId2" cstate="print"/>
          <a:srcRect/>
          <a:stretch>
            <a:fillRect/>
          </a:stretch>
        </p:blipFill>
        <p:spPr bwMode="auto">
          <a:xfrm>
            <a:off x="6781800" y="501650"/>
            <a:ext cx="2133600" cy="121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0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0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05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0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52400"/>
            <a:ext cx="8229600" cy="990600"/>
          </a:xfrm>
        </p:spPr>
        <p:txBody>
          <a:bodyPr/>
          <a:lstStyle/>
          <a:p>
            <a:r>
              <a:rPr lang="en-US" sz="3600" b="1" dirty="0">
                <a:effectLst>
                  <a:outerShdw blurRad="38100" dist="38100" dir="2700000" algn="tl">
                    <a:srgbClr val="C0C0C0"/>
                  </a:outerShdw>
                </a:effectLst>
                <a:latin typeface="Tahoma" pitchFamily="34" charset="0"/>
              </a:rPr>
              <a:t>Results</a:t>
            </a:r>
          </a:p>
        </p:txBody>
      </p:sp>
      <p:sp>
        <p:nvSpPr>
          <p:cNvPr id="62467" name="Rectangle 3"/>
          <p:cNvSpPr>
            <a:spLocks noGrp="1" noChangeArrowheads="1"/>
          </p:cNvSpPr>
          <p:nvPr>
            <p:ph type="body" idx="1"/>
          </p:nvPr>
        </p:nvSpPr>
        <p:spPr>
          <a:xfrm>
            <a:off x="0" y="1143000"/>
            <a:ext cx="9144000" cy="5029200"/>
          </a:xfrm>
        </p:spPr>
        <p:txBody>
          <a:bodyPr/>
          <a:lstStyle/>
          <a:p>
            <a:pPr>
              <a:buSzPct val="75000"/>
            </a:pPr>
            <a:r>
              <a:rPr lang="en-US" sz="2800" b="1" dirty="0" smtClean="0">
                <a:effectLst>
                  <a:outerShdw blurRad="38100" dist="38100" dir="2700000" algn="tl">
                    <a:srgbClr val="C0C0C0"/>
                  </a:outerShdw>
                </a:effectLst>
                <a:latin typeface="Calibri" pitchFamily="34" charset="0"/>
              </a:rPr>
              <a:t>Itemization of sub-skills: </a:t>
            </a:r>
            <a:r>
              <a:rPr lang="en-US" sz="2800" dirty="0" smtClean="0">
                <a:effectLst>
                  <a:outerShdw blurRad="38100" dist="38100" dir="2700000" algn="tl">
                    <a:srgbClr val="C0C0C0"/>
                  </a:outerShdw>
                </a:effectLst>
                <a:latin typeface="Calibri" pitchFamily="34" charset="0"/>
              </a:rPr>
              <a:t>knowledge, processes and beliefs, expectations &amp; motivations</a:t>
            </a:r>
          </a:p>
          <a:p>
            <a:pPr>
              <a:buSzPct val="75000"/>
            </a:pPr>
            <a:r>
              <a:rPr lang="en-US" sz="2800" b="1" dirty="0" smtClean="0">
                <a:effectLst>
                  <a:outerShdw blurRad="38100" dist="38100" dir="2700000" algn="tl">
                    <a:srgbClr val="C0C0C0"/>
                  </a:outerShdw>
                </a:effectLst>
                <a:latin typeface="Calibri" pitchFamily="34" charset="0"/>
              </a:rPr>
              <a:t>Students </a:t>
            </a:r>
            <a:r>
              <a:rPr lang="en-US" sz="2800" b="1" dirty="0">
                <a:effectLst>
                  <a:outerShdw blurRad="38100" dist="38100" dir="2700000" algn="tl">
                    <a:srgbClr val="C0C0C0"/>
                  </a:outerShdw>
                </a:effectLst>
                <a:latin typeface="Calibri" pitchFamily="34" charset="0"/>
              </a:rPr>
              <a:t>bring the </a:t>
            </a:r>
            <a:r>
              <a:rPr lang="en-US" sz="2800" b="1" dirty="0">
                <a:solidFill>
                  <a:srgbClr val="3333CC"/>
                </a:solidFill>
                <a:effectLst>
                  <a:outerShdw blurRad="38100" dist="38100" dir="2700000" algn="tl">
                    <a:srgbClr val="C0C0C0"/>
                  </a:outerShdw>
                </a:effectLst>
                <a:latin typeface="Calibri" pitchFamily="34" charset="0"/>
              </a:rPr>
              <a:t>same skill set </a:t>
            </a:r>
            <a:r>
              <a:rPr lang="en-US" sz="2800" b="1" dirty="0">
                <a:effectLst>
                  <a:outerShdw blurRad="38100" dist="38100" dir="2700000" algn="tl">
                    <a:srgbClr val="C0C0C0"/>
                  </a:outerShdw>
                </a:effectLst>
                <a:latin typeface="Calibri" pitchFamily="34" charset="0"/>
              </a:rPr>
              <a:t>to very different types of problem solving. </a:t>
            </a:r>
            <a:endParaRPr lang="en-US" sz="2800" b="1" dirty="0" smtClean="0">
              <a:effectLst>
                <a:outerShdw blurRad="38100" dist="38100" dir="2700000" algn="tl">
                  <a:srgbClr val="C0C0C0"/>
                </a:outerShdw>
              </a:effectLst>
              <a:latin typeface="Calibri" pitchFamily="34" charset="0"/>
            </a:endParaRPr>
          </a:p>
          <a:p>
            <a:pPr lvl="2">
              <a:buSzPct val="75000"/>
            </a:pPr>
            <a:r>
              <a:rPr lang="en-US" sz="2800" dirty="0" smtClean="0">
                <a:effectLst>
                  <a:outerShdw blurRad="38100" dist="38100" dir="2700000" algn="tl">
                    <a:srgbClr val="C0C0C0"/>
                  </a:outerShdw>
                </a:effectLst>
                <a:latin typeface="Calibri" pitchFamily="34" charset="0"/>
              </a:rPr>
              <a:t>Trip Planning</a:t>
            </a:r>
          </a:p>
          <a:p>
            <a:pPr lvl="2">
              <a:buSzPct val="75000"/>
            </a:pPr>
            <a:r>
              <a:rPr lang="en-US" sz="2800" dirty="0" smtClean="0">
                <a:effectLst>
                  <a:outerShdw blurRad="38100" dist="38100" dir="2700000" algn="tl">
                    <a:srgbClr val="C0C0C0"/>
                  </a:outerShdw>
                </a:effectLst>
                <a:latin typeface="Calibri" pitchFamily="34" charset="0"/>
              </a:rPr>
              <a:t>Physics problems in general</a:t>
            </a:r>
          </a:p>
          <a:p>
            <a:pPr lvl="2">
              <a:buSzPct val="75000"/>
            </a:pPr>
            <a:r>
              <a:rPr lang="en-US" sz="2800" dirty="0" smtClean="0">
                <a:effectLst>
                  <a:outerShdw blurRad="38100" dist="38100" dir="2700000" algn="tl">
                    <a:srgbClr val="C0C0C0"/>
                  </a:outerShdw>
                </a:effectLst>
                <a:latin typeface="Calibri" pitchFamily="34" charset="0"/>
              </a:rPr>
              <a:t>A mechanics Problem</a:t>
            </a:r>
          </a:p>
          <a:p>
            <a:pPr lvl="2">
              <a:buSzPct val="75000"/>
            </a:pPr>
            <a:r>
              <a:rPr lang="en-US" sz="2800" dirty="0" smtClean="0">
                <a:effectLst>
                  <a:outerShdw blurRad="38100" dist="38100" dir="2700000" algn="tl">
                    <a:srgbClr val="C0C0C0"/>
                  </a:outerShdw>
                </a:effectLst>
                <a:latin typeface="Calibri" pitchFamily="34" charset="0"/>
              </a:rPr>
              <a:t>Quantum </a:t>
            </a:r>
            <a:r>
              <a:rPr lang="en-US" sz="2800" dirty="0">
                <a:effectLst>
                  <a:outerShdw blurRad="38100" dist="38100" dir="2700000" algn="tl">
                    <a:srgbClr val="C0C0C0"/>
                  </a:outerShdw>
                </a:effectLst>
                <a:latin typeface="Calibri" pitchFamily="34" charset="0"/>
              </a:rPr>
              <a:t>Mechanics Problems </a:t>
            </a:r>
            <a:endParaRPr lang="en-US" sz="2800" dirty="0" smtClean="0">
              <a:effectLst>
                <a:outerShdw blurRad="38100" dist="38100" dir="2700000" algn="tl">
                  <a:srgbClr val="C0C0C0"/>
                </a:outerShdw>
              </a:effectLst>
              <a:latin typeface="Calibri" pitchFamily="34" charset="0"/>
            </a:endParaRPr>
          </a:p>
          <a:p>
            <a:pPr>
              <a:spcBef>
                <a:spcPts val="1800"/>
              </a:spcBef>
              <a:buSzPct val="75000"/>
            </a:pPr>
            <a:r>
              <a:rPr lang="en-US" sz="2800" b="1" dirty="0" smtClean="0">
                <a:effectLst>
                  <a:outerShdw blurRad="38100" dist="38100" dir="2700000" algn="tl">
                    <a:srgbClr val="C0C0C0"/>
                  </a:outerShdw>
                </a:effectLst>
                <a:latin typeface="Calibri" pitchFamily="34" charset="0"/>
              </a:rPr>
              <a:t>Problem Solving skill Spectra Analysis - PSSA</a:t>
            </a:r>
          </a:p>
          <a:p>
            <a:pPr lvl="2">
              <a:buSzPct val="75000"/>
              <a:buFontTx/>
              <a:buBlip>
                <a:blip r:embed="rId2"/>
              </a:buBlip>
            </a:pPr>
            <a:endParaRPr lang="en-US" dirty="0">
              <a:effectLst>
                <a:outerShdw blurRad="38100" dist="38100" dir="2700000" algn="tl">
                  <a:srgbClr val="C0C0C0"/>
                </a:outerShdw>
              </a:effectLst>
            </a:endParaRPr>
          </a:p>
          <a:p>
            <a:pPr lvl="2">
              <a:buSzPct val="75000"/>
              <a:buFontTx/>
              <a:buBlip>
                <a:blip r:embed="rId2"/>
              </a:buBlip>
            </a:pPr>
            <a:endParaRPr lang="en-US" sz="800" dirty="0">
              <a:effectLst>
                <a:outerShdw blurRad="38100" dist="38100" dir="2700000" algn="tl">
                  <a:srgbClr val="C0C0C0"/>
                </a:outerShdw>
              </a:effectLst>
            </a:endParaRPr>
          </a:p>
        </p:txBody>
      </p:sp>
      <p:pic>
        <p:nvPicPr>
          <p:cNvPr id="62468" name="Picture 4" descr="j0406372[1]"/>
          <p:cNvPicPr>
            <a:picLocks noChangeAspect="1" noChangeArrowheads="1"/>
          </p:cNvPicPr>
          <p:nvPr/>
        </p:nvPicPr>
        <p:blipFill>
          <a:blip r:embed="rId3" cstate="print"/>
          <a:srcRect/>
          <a:stretch>
            <a:fillRect/>
          </a:stretch>
        </p:blipFill>
        <p:spPr bwMode="auto">
          <a:xfrm>
            <a:off x="7239000" y="2743200"/>
            <a:ext cx="1387475" cy="1946275"/>
          </a:xfrm>
          <a:prstGeom prst="rect">
            <a:avLst/>
          </a:prstGeom>
          <a:noFill/>
        </p:spPr>
      </p:pic>
      <p:sp>
        <p:nvSpPr>
          <p:cNvPr id="6" name="TextBox 5"/>
          <p:cNvSpPr txBox="1"/>
          <p:nvPr/>
        </p:nvSpPr>
        <p:spPr>
          <a:xfrm>
            <a:off x="152400" y="5943600"/>
            <a:ext cx="8839200" cy="1200329"/>
          </a:xfrm>
          <a:prstGeom prst="rect">
            <a:avLst/>
          </a:prstGeom>
          <a:noFill/>
        </p:spPr>
        <p:txBody>
          <a:bodyPr wrap="square">
            <a:spAutoFit/>
          </a:bodyPr>
          <a:lstStyle/>
          <a:p>
            <a:pPr>
              <a:defRPr/>
            </a:pPr>
            <a:r>
              <a:rPr lang="en-US" sz="2400" b="1" dirty="0">
                <a:solidFill>
                  <a:srgbClr val="0070C0"/>
                </a:solidFill>
                <a:effectLst>
                  <a:outerShdw blurRad="38100" dist="38100" dir="2700000" algn="tl">
                    <a:srgbClr val="000000">
                      <a:alpha val="43137"/>
                    </a:srgbClr>
                  </a:outerShdw>
                </a:effectLst>
                <a:latin typeface="Comic Sans MS" pitchFamily="66" charset="0"/>
              </a:rPr>
              <a:t>Complete listing of </a:t>
            </a:r>
            <a:r>
              <a:rPr lang="en-US" sz="2400" b="1" dirty="0" smtClean="0">
                <a:solidFill>
                  <a:srgbClr val="0070C0"/>
                </a:solidFill>
                <a:effectLst>
                  <a:outerShdw blurRad="38100" dist="38100" dir="2700000" algn="tl">
                    <a:srgbClr val="000000">
                      <a:alpha val="43137"/>
                    </a:srgbClr>
                  </a:outerShdw>
                </a:effectLst>
                <a:latin typeface="Comic Sans MS" pitchFamily="66" charset="0"/>
              </a:rPr>
              <a:t>sub-skills: </a:t>
            </a:r>
            <a:r>
              <a:rPr lang="en-US" sz="2400" dirty="0" smtClean="0"/>
              <a:t>http://www.unco.edu/nhs/physics/faculty/adams/Research.htm</a:t>
            </a:r>
            <a:endParaRPr lang="en-US" sz="2400" dirty="0"/>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219200"/>
            <a:ext cx="8229600" cy="1066800"/>
          </a:xfrm>
        </p:spPr>
        <p:txBody>
          <a:bodyPr/>
          <a:lstStyle/>
          <a:p>
            <a:pPr eaLnBrk="1" hangingPunct="1">
              <a:defRPr/>
            </a:pPr>
            <a:r>
              <a:rPr lang="en-US" sz="3600" b="1" dirty="0" smtClean="0">
                <a:effectLst>
                  <a:outerShdw blurRad="38100" dist="38100" dir="2700000" algn="tl">
                    <a:srgbClr val="C0C0C0"/>
                  </a:outerShdw>
                </a:effectLst>
                <a:latin typeface="Tahoma" pitchFamily="34" charset="0"/>
              </a:rPr>
              <a:t>Problem Solving:</a:t>
            </a:r>
          </a:p>
        </p:txBody>
      </p:sp>
      <p:sp>
        <p:nvSpPr>
          <p:cNvPr id="86019" name="Rectangle 3"/>
          <p:cNvSpPr>
            <a:spLocks noGrp="1" noChangeArrowheads="1"/>
          </p:cNvSpPr>
          <p:nvPr>
            <p:ph type="body" idx="1"/>
          </p:nvPr>
        </p:nvSpPr>
        <p:spPr>
          <a:xfrm>
            <a:off x="381000" y="2667000"/>
            <a:ext cx="8229600" cy="2057400"/>
          </a:xfrm>
        </p:spPr>
        <p:txBody>
          <a:bodyPr/>
          <a:lstStyle/>
          <a:p>
            <a:pPr algn="ctr" eaLnBrk="1" hangingPunct="1">
              <a:buFontTx/>
              <a:buNone/>
              <a:defRPr/>
            </a:pPr>
            <a:r>
              <a:rPr lang="en-US" sz="2400" dirty="0" smtClean="0">
                <a:solidFill>
                  <a:srgbClr val="3333CC"/>
                </a:solidFill>
                <a:effectLst>
                  <a:outerShdw blurRad="38100" dist="38100" dir="2700000" algn="tl">
                    <a:srgbClr val="C0C0C0"/>
                  </a:outerShdw>
                </a:effectLst>
                <a:latin typeface="Comic Sans MS" pitchFamily="66" charset="0"/>
              </a:rPr>
              <a:t>“Problem solving is cognitive processing directed at achieving a goal when no solution method is obvious to the problem solver.”</a:t>
            </a:r>
            <a:r>
              <a:rPr lang="en-US" sz="2400" dirty="0" smtClean="0">
                <a:effectLst>
                  <a:outerShdw blurRad="38100" dist="38100" dir="2700000" algn="tl">
                    <a:srgbClr val="C0C0C0"/>
                  </a:outerShdw>
                </a:effectLst>
              </a:rPr>
              <a:t> (</a:t>
            </a:r>
            <a:r>
              <a:rPr lang="en-US" sz="2000" dirty="0" smtClean="0">
                <a:effectLst>
                  <a:outerShdw blurRad="38100" dist="38100" dir="2700000" algn="tl">
                    <a:srgbClr val="C0C0C0"/>
                  </a:outerShdw>
                </a:effectLst>
              </a:rPr>
              <a:t>Mayer, 1992)</a:t>
            </a:r>
          </a:p>
          <a:p>
            <a:pPr lvl="1" eaLnBrk="1" hangingPunct="1">
              <a:buFontTx/>
              <a:buBlip>
                <a:blip r:embed="rId2"/>
              </a:buBlip>
              <a:defRPr/>
            </a:pPr>
            <a:endParaRPr lang="en-US" sz="2400" dirty="0" smtClean="0">
              <a:effectLst>
                <a:outerShdw blurRad="38100" dist="38100" dir="2700000" algn="tl">
                  <a:srgbClr val="C0C0C0"/>
                </a:outerShdw>
              </a:effectLst>
            </a:endParaRPr>
          </a:p>
          <a:p>
            <a:pPr lvl="1" eaLnBrk="1" hangingPunct="1">
              <a:buFontTx/>
              <a:buBlip>
                <a:blip r:embed="rId2"/>
              </a:buBlip>
              <a:defRPr/>
            </a:pPr>
            <a:r>
              <a:rPr lang="en-US" dirty="0" smtClean="0">
                <a:effectLst>
                  <a:outerShdw blurRad="38100" dist="38100" dir="2700000" algn="tl">
                    <a:srgbClr val="C0C0C0"/>
                  </a:outerShdw>
                </a:effectLst>
                <a:latin typeface="Calibri" pitchFamily="34" charset="0"/>
              </a:rPr>
              <a:t>Definition based on the </a:t>
            </a:r>
            <a:r>
              <a:rPr lang="en-US" u="sng" dirty="0" smtClean="0">
                <a:effectLst>
                  <a:outerShdw blurRad="38100" dist="38100" dir="2700000" algn="tl">
                    <a:srgbClr val="C0C0C0"/>
                  </a:outerShdw>
                </a:effectLst>
                <a:latin typeface="Calibri" pitchFamily="34" charset="0"/>
              </a:rPr>
              <a:t>solver</a:t>
            </a:r>
            <a:r>
              <a:rPr lang="en-US" dirty="0" smtClean="0">
                <a:effectLst>
                  <a:outerShdw blurRad="38100" dist="38100" dir="2700000" algn="tl">
                    <a:srgbClr val="C0C0C0"/>
                  </a:outerShdw>
                </a:effectLst>
                <a:latin typeface="Calibri" pitchFamily="34" charset="0"/>
              </a:rPr>
              <a:t>.</a:t>
            </a:r>
          </a:p>
          <a:p>
            <a:pPr lvl="1" eaLnBrk="1" hangingPunct="1">
              <a:buFontTx/>
              <a:buBlip>
                <a:blip r:embed="rId2"/>
              </a:buBlip>
              <a:defRPr/>
            </a:pPr>
            <a:endParaRPr lang="en-US" sz="1000" dirty="0"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Hypothesis</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a:spcBef>
                <a:spcPts val="1800"/>
              </a:spcBef>
            </a:pPr>
            <a:r>
              <a:rPr lang="en-US" sz="2800" b="1" dirty="0" smtClean="0">
                <a:latin typeface="Calibri" pitchFamily="34" charset="0"/>
              </a:rPr>
              <a:t>Difference between the complexity of the subject and the simplicity of the measurement tools.  </a:t>
            </a:r>
          </a:p>
          <a:p>
            <a:pPr lvl="1">
              <a:spcBef>
                <a:spcPts val="1800"/>
              </a:spcBef>
            </a:pPr>
            <a:r>
              <a:rPr lang="en-US" b="1" dirty="0" smtClean="0">
                <a:latin typeface="Calibri" pitchFamily="34" charset="0"/>
              </a:rPr>
              <a:t>Usually all that can be measured is whether the person can solve the problem or not.  </a:t>
            </a:r>
          </a:p>
          <a:p>
            <a:pPr>
              <a:spcBef>
                <a:spcPts val="1800"/>
              </a:spcBef>
            </a:pPr>
            <a:r>
              <a:rPr lang="en-US" sz="2800" b="1" dirty="0" smtClean="0">
                <a:latin typeface="Calibri" pitchFamily="34" charset="0"/>
              </a:rPr>
              <a:t>Provides </a:t>
            </a:r>
          </a:p>
          <a:p>
            <a:pPr lvl="1">
              <a:spcBef>
                <a:spcPts val="1800"/>
              </a:spcBef>
            </a:pPr>
            <a:r>
              <a:rPr lang="en-US" b="1" dirty="0" smtClean="0">
                <a:latin typeface="Calibri" pitchFamily="34" charset="0"/>
              </a:rPr>
              <a:t>no insight as to what learner needs to do to improve, and </a:t>
            </a:r>
          </a:p>
          <a:p>
            <a:pPr lvl="1">
              <a:spcBef>
                <a:spcPts val="1800"/>
              </a:spcBef>
            </a:pPr>
            <a:r>
              <a:rPr lang="en-US" b="1" dirty="0" smtClean="0">
                <a:latin typeface="Calibri" pitchFamily="34" charset="0"/>
              </a:rPr>
              <a:t>no guidance to the teacher as </a:t>
            </a:r>
            <a:r>
              <a:rPr lang="en-US" b="1" dirty="0" smtClean="0">
                <a:latin typeface="Calibri" pitchFamily="34" charset="0"/>
              </a:rPr>
              <a:t>to how </a:t>
            </a:r>
            <a:r>
              <a:rPr lang="en-US" b="1" dirty="0" smtClean="0">
                <a:latin typeface="Calibri" pitchFamily="34" charset="0"/>
              </a:rPr>
              <a:t>to help them.  </a:t>
            </a:r>
            <a:endParaRPr lang="en-US"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smtClean="0">
                <a:latin typeface="Calibri" pitchFamily="34" charset="0"/>
              </a:rPr>
              <a:t>Delineate the skills that a person uses when solving problems.</a:t>
            </a:r>
          </a:p>
          <a:p>
            <a:endParaRPr lang="en-US" sz="2800" b="1" dirty="0" smtClean="0">
              <a:latin typeface="Calibri" pitchFamily="34" charset="0"/>
            </a:endParaRPr>
          </a:p>
          <a:p>
            <a:r>
              <a:rPr lang="en-US" sz="2800" b="1" dirty="0" smtClean="0">
                <a:latin typeface="Calibri" pitchFamily="34" charset="0"/>
              </a:rPr>
              <a:t>Measure each “sub-skill” </a:t>
            </a:r>
          </a:p>
          <a:p>
            <a:endParaRPr lang="en-US" sz="2800" b="1" dirty="0" smtClean="0">
              <a:latin typeface="Calibri" pitchFamily="34" charset="0"/>
            </a:endParaRPr>
          </a:p>
          <a:p>
            <a:pPr>
              <a:buNone/>
            </a:pPr>
            <a:r>
              <a:rPr lang="en-US" sz="2800" b="1" dirty="0" smtClean="0">
                <a:latin typeface="Calibri" pitchFamily="34" charset="0"/>
              </a:rPr>
              <a:t>Simple enough….</a:t>
            </a:r>
          </a:p>
          <a:p>
            <a:endParaRPr lang="en-US" dirty="0"/>
          </a:p>
        </p:txBody>
      </p:sp>
      <p:sp>
        <p:nvSpPr>
          <p:cNvPr id="4"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Hypothesis</a:t>
            </a: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b="1" dirty="0" smtClean="0">
                <a:latin typeface="Calibri" pitchFamily="34" charset="0"/>
              </a:rPr>
              <a:t>Physics gets in the way!</a:t>
            </a:r>
          </a:p>
          <a:p>
            <a:endParaRPr lang="en-US" dirty="0" smtClean="0"/>
          </a:p>
          <a:p>
            <a:pPr>
              <a:spcBef>
                <a:spcPts val="1800"/>
              </a:spcBef>
            </a:pPr>
            <a:r>
              <a:rPr lang="en-US" sz="2800" dirty="0" smtClean="0">
                <a:latin typeface="Calibri" pitchFamily="34" charset="0"/>
              </a:rPr>
              <a:t>Maybe someone is a superb problem solver but they’ve never learned about angular momentum.</a:t>
            </a:r>
          </a:p>
          <a:p>
            <a:pPr>
              <a:spcBef>
                <a:spcPts val="1800"/>
              </a:spcBef>
            </a:pPr>
            <a:r>
              <a:rPr lang="en-US" sz="2800" dirty="0" smtClean="0">
                <a:latin typeface="Calibri" pitchFamily="34" charset="0"/>
              </a:rPr>
              <a:t>Maybe they’ve learned an algorithm for solving similar problems and simply </a:t>
            </a:r>
            <a:r>
              <a:rPr lang="en-US" sz="2800" dirty="0" smtClean="0">
                <a:latin typeface="Calibri" pitchFamily="34" charset="0"/>
              </a:rPr>
              <a:t>follow </a:t>
            </a:r>
            <a:r>
              <a:rPr lang="en-US" sz="2800" dirty="0" smtClean="0">
                <a:latin typeface="Calibri" pitchFamily="34" charset="0"/>
              </a:rPr>
              <a:t>it.</a:t>
            </a:r>
            <a:endParaRPr lang="en-US"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pPr>
              <a:defRPr/>
            </a:pPr>
            <a:r>
              <a:rPr lang="en-US" sz="3600" b="1" dirty="0" smtClean="0">
                <a:effectLst>
                  <a:outerShdw blurRad="38100" dist="38100" dir="2700000" algn="tl">
                    <a:srgbClr val="000000">
                      <a:alpha val="43137"/>
                    </a:srgbClr>
                  </a:outerShdw>
                </a:effectLst>
                <a:latin typeface="Tahoma" pitchFamily="34" charset="0"/>
                <a:cs typeface="Tahoma" pitchFamily="34" charset="0"/>
              </a:rPr>
              <a:t>Expert Problem Solving?</a:t>
            </a:r>
            <a:endParaRPr lang="en-US" sz="3600" b="1" dirty="0">
              <a:effectLst>
                <a:outerShdw blurRad="38100" dist="38100" dir="2700000" algn="tl">
                  <a:srgbClr val="000000">
                    <a:alpha val="43137"/>
                  </a:srgbClr>
                </a:outerShdw>
              </a:effectLst>
              <a:latin typeface="Tahoma" pitchFamily="34" charset="0"/>
              <a:cs typeface="Tahoma" pitchFamily="34" charset="0"/>
            </a:endParaRPr>
          </a:p>
        </p:txBody>
      </p:sp>
      <p:sp>
        <p:nvSpPr>
          <p:cNvPr id="3" name="Content Placeholder 2"/>
          <p:cNvSpPr>
            <a:spLocks noGrp="1"/>
          </p:cNvSpPr>
          <p:nvPr>
            <p:ph idx="1"/>
          </p:nvPr>
        </p:nvSpPr>
        <p:spPr>
          <a:xfrm>
            <a:off x="457200" y="1752600"/>
            <a:ext cx="8229600" cy="4602163"/>
          </a:xfrm>
        </p:spPr>
        <p:txBody>
          <a:bodyPr/>
          <a:lstStyle/>
          <a:p>
            <a:pPr algn="ctr">
              <a:buFontTx/>
              <a:buNone/>
              <a:defRPr/>
            </a:pPr>
            <a:endParaRPr lang="en-US" sz="800" b="1" dirty="0" smtClean="0">
              <a:latin typeface="Calibri" pitchFamily="34" charset="0"/>
            </a:endParaRPr>
          </a:p>
          <a:p>
            <a:pPr>
              <a:buFontTx/>
              <a:buNone/>
              <a:defRPr/>
            </a:pPr>
            <a:r>
              <a:rPr lang="en-US" sz="2800" dirty="0" smtClean="0">
                <a:effectLst>
                  <a:outerShdw blurRad="38100" dist="38100" dir="2700000" algn="tl">
                    <a:srgbClr val="000000">
                      <a:alpha val="43137"/>
                    </a:srgbClr>
                  </a:outerShdw>
                </a:effectLst>
                <a:latin typeface="Calibri" pitchFamily="34" charset="0"/>
              </a:rPr>
              <a:t>	 1. Draw picture, 2. Describe physics principles, 3. Identify equation, 4. Do math, and 5. Check answer</a:t>
            </a:r>
          </a:p>
          <a:p>
            <a:pPr>
              <a:buFontTx/>
              <a:buNone/>
              <a:defRPr/>
            </a:pPr>
            <a:r>
              <a:rPr lang="en-US" sz="2400" dirty="0" smtClean="0">
                <a:solidFill>
                  <a:srgbClr val="3333CC"/>
                </a:solidFill>
                <a:effectLst>
                  <a:outerShdw blurRad="38100" dist="38100" dir="2700000" algn="tl">
                    <a:srgbClr val="C0C0C0"/>
                  </a:outerShdw>
                </a:effectLst>
                <a:latin typeface="Calibri" pitchFamily="34" charset="0"/>
              </a:rPr>
              <a:t>	</a:t>
            </a:r>
          </a:p>
          <a:p>
            <a:pPr marL="0" indent="0" algn="ctr">
              <a:buFontTx/>
              <a:buNone/>
              <a:defRPr/>
            </a:pPr>
            <a:r>
              <a:rPr lang="en-US" sz="2400" dirty="0" smtClean="0">
                <a:solidFill>
                  <a:srgbClr val="3333CC"/>
                </a:solidFill>
                <a:effectLst>
                  <a:outerShdw blurRad="38100" dist="38100" dir="2700000" algn="tl">
                    <a:srgbClr val="C0C0C0"/>
                  </a:outerShdw>
                </a:effectLst>
                <a:latin typeface="Calibri" pitchFamily="34" charset="0"/>
              </a:rPr>
              <a:t>“Problem solving is cognitive processing directed at achieving a goal when </a:t>
            </a:r>
            <a:r>
              <a:rPr lang="en-US" sz="2400" u="sng" dirty="0" smtClean="0">
                <a:solidFill>
                  <a:srgbClr val="3333CC"/>
                </a:solidFill>
                <a:effectLst>
                  <a:outerShdw blurRad="38100" dist="38100" dir="2700000" algn="tl">
                    <a:srgbClr val="C0C0C0"/>
                  </a:outerShdw>
                </a:effectLst>
                <a:latin typeface="Calibri" pitchFamily="34" charset="0"/>
              </a:rPr>
              <a:t>no solution method is obvious </a:t>
            </a:r>
            <a:r>
              <a:rPr lang="en-US" sz="2400" dirty="0" smtClean="0">
                <a:solidFill>
                  <a:srgbClr val="3333CC"/>
                </a:solidFill>
                <a:effectLst>
                  <a:outerShdw blurRad="38100" dist="38100" dir="2700000" algn="tl">
                    <a:srgbClr val="C0C0C0"/>
                  </a:outerShdw>
                </a:effectLst>
                <a:latin typeface="Calibri" pitchFamily="34" charset="0"/>
              </a:rPr>
              <a:t>to the problem </a:t>
            </a:r>
            <a:r>
              <a:rPr lang="en-US" sz="2400" u="sng" dirty="0" smtClean="0">
                <a:solidFill>
                  <a:srgbClr val="3333CC"/>
                </a:solidFill>
                <a:effectLst>
                  <a:outerShdw blurRad="38100" dist="38100" dir="2700000" algn="tl">
                    <a:srgbClr val="C0C0C0"/>
                  </a:outerShdw>
                </a:effectLst>
                <a:latin typeface="Calibri" pitchFamily="34" charset="0"/>
              </a:rPr>
              <a:t>solver</a:t>
            </a:r>
            <a:r>
              <a:rPr lang="en-US" sz="2400" dirty="0" smtClean="0">
                <a:solidFill>
                  <a:srgbClr val="3333CC"/>
                </a:solidFill>
                <a:effectLst>
                  <a:outerShdw blurRad="38100" dist="38100" dir="2700000" algn="tl">
                    <a:srgbClr val="C0C0C0"/>
                  </a:outerShdw>
                </a:effectLst>
                <a:latin typeface="Calibri" pitchFamily="34" charset="0"/>
              </a:rPr>
              <a:t>.”</a:t>
            </a:r>
            <a:r>
              <a:rPr lang="en-US" sz="2400" dirty="0" smtClean="0">
                <a:effectLst>
                  <a:outerShdw blurRad="38100" dist="38100" dir="2700000" algn="tl">
                    <a:srgbClr val="C0C0C0"/>
                  </a:outerShdw>
                </a:effectLst>
                <a:latin typeface="Calibri" pitchFamily="34" charset="0"/>
              </a:rPr>
              <a:t> (Mayer, 1992)</a:t>
            </a:r>
          </a:p>
          <a:p>
            <a:pPr>
              <a:buFontTx/>
              <a:buNone/>
              <a:defRPr/>
            </a:pPr>
            <a:endParaRPr lang="en-US" sz="2400" dirty="0" smtClean="0">
              <a:solidFill>
                <a:schemeClr val="accent6"/>
              </a:solidFill>
              <a:effectLst>
                <a:outerShdw blurRad="38100" dist="38100" dir="2700000" algn="tl">
                  <a:srgbClr val="C0C0C0"/>
                </a:outerShdw>
              </a:effectLst>
              <a:latin typeface="Calibri" pitchFamily="34" charset="0"/>
            </a:endParaRPr>
          </a:p>
          <a:p>
            <a:pPr algn="ctr">
              <a:buFontTx/>
              <a:buNone/>
              <a:defRPr/>
            </a:pPr>
            <a:r>
              <a:rPr lang="en-US" sz="2800" dirty="0" smtClean="0">
                <a:effectLst>
                  <a:outerShdw blurRad="38100" dist="38100" dir="2700000" algn="tl">
                    <a:srgbClr val="C0C0C0"/>
                  </a:outerShdw>
                </a:effectLst>
                <a:latin typeface="Calibri" pitchFamily="34" charset="0"/>
              </a:rPr>
              <a:t>Only when the solver</a:t>
            </a:r>
            <a:r>
              <a:rPr lang="en-US" sz="2800" dirty="0" smtClean="0">
                <a:effectLst>
                  <a:outerShdw blurRad="38100" dist="38100" dir="2700000" algn="tl">
                    <a:srgbClr val="000000">
                      <a:alpha val="43137"/>
                    </a:srgbClr>
                  </a:outerShdw>
                </a:effectLst>
                <a:latin typeface="Calibri" pitchFamily="34" charset="0"/>
              </a:rPr>
              <a:t> already knows how to do that type of “problem” – so it’s not </a:t>
            </a:r>
            <a:r>
              <a:rPr lang="en-US" sz="2800" u="sng" dirty="0" smtClean="0">
                <a:effectLst>
                  <a:outerShdw blurRad="38100" dist="38100" dir="2700000" algn="tl">
                    <a:srgbClr val="000000">
                      <a:alpha val="43137"/>
                    </a:srgbClr>
                  </a:outerShdw>
                </a:effectLst>
                <a:latin typeface="Calibri" pitchFamily="34" charset="0"/>
              </a:rPr>
              <a:t>Problem Solving</a:t>
            </a:r>
            <a:r>
              <a:rPr lang="en-US" sz="2800" dirty="0" smtClean="0">
                <a:effectLst>
                  <a:outerShdw blurRad="38100" dist="38100" dir="2700000" algn="tl">
                    <a:srgbClr val="000000">
                      <a:alpha val="43137"/>
                    </a:srgbClr>
                  </a:outerShdw>
                </a:effectLst>
                <a:latin typeface="Calibri" pitchFamily="34" charset="0"/>
              </a:rPr>
              <a:t>!</a:t>
            </a:r>
          </a:p>
          <a:p>
            <a:pPr>
              <a:defRPr/>
            </a:pPr>
            <a:endParaRPr lang="en-US" sz="2400"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defRPr/>
            </a:pPr>
            <a:r>
              <a:rPr lang="en-US" sz="3600" b="1" dirty="0" smtClean="0">
                <a:effectLst>
                  <a:outerShdw blurRad="38100" dist="38100" dir="2700000" algn="tl">
                    <a:srgbClr val="000000">
                      <a:alpha val="43137"/>
                    </a:srgbClr>
                  </a:outerShdw>
                </a:effectLst>
                <a:latin typeface="Tahoma" pitchFamily="34" charset="0"/>
                <a:cs typeface="Tahoma" pitchFamily="34" charset="0"/>
              </a:rPr>
              <a:t>Expert Problem Solving?</a:t>
            </a:r>
            <a:endParaRPr lang="en-US" sz="3600" b="1" dirty="0">
              <a:effectLst>
                <a:outerShdw blurRad="38100" dist="38100" dir="2700000" algn="tl">
                  <a:srgbClr val="000000">
                    <a:alpha val="43137"/>
                  </a:srgbClr>
                </a:outerShdw>
              </a:effectLst>
              <a:latin typeface="Tahoma" pitchFamily="34" charset="0"/>
              <a:cs typeface="Tahoma" pitchFamily="34" charset="0"/>
            </a:endParaRPr>
          </a:p>
        </p:txBody>
      </p:sp>
      <p:sp>
        <p:nvSpPr>
          <p:cNvPr id="3" name="Content Placeholder 2"/>
          <p:cNvSpPr>
            <a:spLocks noGrp="1"/>
          </p:cNvSpPr>
          <p:nvPr>
            <p:ph idx="1"/>
          </p:nvPr>
        </p:nvSpPr>
        <p:spPr>
          <a:xfrm>
            <a:off x="457200" y="1295400"/>
            <a:ext cx="8229600" cy="4906963"/>
          </a:xfrm>
        </p:spPr>
        <p:txBody>
          <a:bodyPr/>
          <a:lstStyle/>
          <a:p>
            <a:pPr>
              <a:defRPr/>
            </a:pPr>
            <a:endParaRPr lang="en-US" sz="1800" dirty="0" smtClean="0">
              <a:effectLst>
                <a:outerShdw blurRad="38100" dist="38100" dir="2700000" algn="tl">
                  <a:srgbClr val="000000">
                    <a:alpha val="43137"/>
                  </a:srgbClr>
                </a:outerShdw>
              </a:effectLst>
            </a:endParaRPr>
          </a:p>
          <a:p>
            <a:pPr>
              <a:defRPr/>
            </a:pPr>
            <a:r>
              <a:rPr lang="en-US" sz="2800" dirty="0" err="1" smtClean="0">
                <a:effectLst>
                  <a:outerShdw blurRad="38100" dist="38100" dir="2700000" algn="tl">
                    <a:srgbClr val="000000">
                      <a:alpha val="43137"/>
                    </a:srgbClr>
                  </a:outerShdw>
                </a:effectLst>
                <a:latin typeface="Calibri" pitchFamily="34" charset="0"/>
              </a:rPr>
              <a:t>Schoenfeld</a:t>
            </a:r>
            <a:r>
              <a:rPr lang="en-US" sz="2800" dirty="0" smtClean="0">
                <a:effectLst>
                  <a:outerShdw blurRad="38100" dist="38100" dir="2700000" algn="tl">
                    <a:srgbClr val="000000">
                      <a:alpha val="43137"/>
                    </a:srgbClr>
                  </a:outerShdw>
                </a:effectLst>
                <a:latin typeface="Calibri" pitchFamily="34" charset="0"/>
              </a:rPr>
              <a:t> (1992) - math professor vs. students</a:t>
            </a:r>
          </a:p>
          <a:p>
            <a:pPr>
              <a:defRPr/>
            </a:pPr>
            <a:r>
              <a:rPr lang="en-US" sz="2800" dirty="0" err="1" smtClean="0">
                <a:effectLst>
                  <a:outerShdw blurRad="38100" dist="38100" dir="2700000" algn="tl">
                    <a:srgbClr val="000000">
                      <a:alpha val="43137"/>
                    </a:srgbClr>
                  </a:outerShdw>
                </a:effectLst>
                <a:latin typeface="Calibri" pitchFamily="34" charset="0"/>
              </a:rPr>
              <a:t>Wineburg</a:t>
            </a:r>
            <a:r>
              <a:rPr lang="en-US" sz="2800" dirty="0" smtClean="0">
                <a:effectLst>
                  <a:outerShdw blurRad="38100" dist="38100" dir="2700000" algn="tl">
                    <a:srgbClr val="000000">
                      <a:alpha val="43137"/>
                    </a:srgbClr>
                  </a:outerShdw>
                </a:effectLst>
                <a:latin typeface="Calibri" pitchFamily="34" charset="0"/>
              </a:rPr>
              <a:t> (1998)- history professor vs. students</a:t>
            </a:r>
          </a:p>
          <a:p>
            <a:pPr>
              <a:defRPr/>
            </a:pPr>
            <a:r>
              <a:rPr lang="en-US" sz="2800" dirty="0" smtClean="0">
                <a:effectLst>
                  <a:outerShdw blurRad="38100" dist="38100" dir="2700000" algn="tl">
                    <a:srgbClr val="000000">
                      <a:alpha val="43137"/>
                    </a:srgbClr>
                  </a:outerShdw>
                </a:effectLst>
                <a:latin typeface="Calibri" pitchFamily="34" charset="0"/>
              </a:rPr>
              <a:t>Sing (2005) – When physical intuition fails</a:t>
            </a:r>
          </a:p>
          <a:p>
            <a:pPr algn="ctr">
              <a:buFontTx/>
              <a:buNone/>
              <a:defRPr/>
            </a:pPr>
            <a:endParaRPr lang="en-US" sz="2400" b="1" dirty="0" smtClean="0"/>
          </a:p>
          <a:p>
            <a:pPr algn="ctr">
              <a:buFontTx/>
              <a:buNone/>
              <a:defRPr/>
            </a:pPr>
            <a:r>
              <a:rPr lang="en-US" sz="2400" b="1" dirty="0" smtClean="0"/>
              <a:t>What did they do?</a:t>
            </a:r>
          </a:p>
          <a:p>
            <a:pPr>
              <a:defRPr/>
            </a:pPr>
            <a:endParaRPr lang="en-US" sz="2400" dirty="0" smtClean="0">
              <a:solidFill>
                <a:srgbClr val="C00000"/>
              </a:solidFill>
              <a:effectLst>
                <a:outerShdw blurRad="38100" dist="38100" dir="2700000" algn="tl">
                  <a:srgbClr val="000000">
                    <a:alpha val="43137"/>
                  </a:srgbClr>
                </a:outerShdw>
              </a:effectLst>
              <a:latin typeface="Comic Sans MS" pitchFamily="66" charset="0"/>
            </a:endParaRPr>
          </a:p>
          <a:p>
            <a:pPr>
              <a:defRPr/>
            </a:pPr>
            <a:r>
              <a:rPr lang="en-US" sz="2400" dirty="0" smtClean="0">
                <a:solidFill>
                  <a:srgbClr val="7A0000"/>
                </a:solidFill>
                <a:effectLst>
                  <a:outerShdw blurRad="38100" dist="38100" dir="2700000" algn="tl">
                    <a:srgbClr val="000000">
                      <a:alpha val="43137"/>
                    </a:srgbClr>
                  </a:outerShdw>
                </a:effectLst>
                <a:latin typeface="Comic Sans MS" pitchFamily="66" charset="0"/>
              </a:rPr>
              <a:t>Visualize the problem</a:t>
            </a:r>
          </a:p>
          <a:p>
            <a:pPr>
              <a:defRPr/>
            </a:pPr>
            <a:r>
              <a:rPr lang="en-US" sz="2400" dirty="0" smtClean="0">
                <a:solidFill>
                  <a:srgbClr val="7A0000"/>
                </a:solidFill>
                <a:effectLst>
                  <a:outerShdw blurRad="38100" dist="38100" dir="2700000" algn="tl">
                    <a:srgbClr val="000000">
                      <a:alpha val="43137"/>
                    </a:srgbClr>
                  </a:outerShdw>
                </a:effectLst>
                <a:latin typeface="Comic Sans MS" pitchFamily="66" charset="0"/>
              </a:rPr>
              <a:t>Monitor their own progress</a:t>
            </a:r>
          </a:p>
          <a:p>
            <a:pPr>
              <a:defRPr/>
            </a:pPr>
            <a:r>
              <a:rPr lang="en-US" sz="2400" dirty="0" smtClean="0">
                <a:solidFill>
                  <a:srgbClr val="7A0000"/>
                </a:solidFill>
                <a:effectLst>
                  <a:outerShdw blurRad="38100" dist="38100" dir="2700000" algn="tl">
                    <a:srgbClr val="000000">
                      <a:alpha val="43137"/>
                    </a:srgbClr>
                  </a:outerShdw>
                </a:effectLst>
                <a:latin typeface="Comic Sans MS" pitchFamily="66" charset="0"/>
              </a:rPr>
              <a:t>Connect steps and pieces</a:t>
            </a:r>
          </a:p>
          <a:p>
            <a:pPr>
              <a:defRPr/>
            </a:pPr>
            <a:r>
              <a:rPr lang="en-US" sz="2400" dirty="0" smtClean="0">
                <a:solidFill>
                  <a:srgbClr val="7A0000"/>
                </a:solidFill>
                <a:effectLst>
                  <a:outerShdw blurRad="38100" dist="38100" dir="2700000" algn="tl">
                    <a:srgbClr val="000000">
                      <a:alpha val="43137"/>
                    </a:srgbClr>
                  </a:outerShdw>
                </a:effectLst>
                <a:latin typeface="Comic Sans MS" pitchFamily="66" charset="0"/>
              </a:rPr>
              <a:t>Estimation</a:t>
            </a:r>
          </a:p>
          <a:p>
            <a:pPr>
              <a:defRPr/>
            </a:pPr>
            <a:r>
              <a:rPr lang="en-US" sz="2400" u="sng" dirty="0" smtClean="0">
                <a:solidFill>
                  <a:srgbClr val="7A0000"/>
                </a:solidFill>
                <a:effectLst>
                  <a:outerShdw blurRad="38100" dist="38100" dir="2700000" algn="tl">
                    <a:srgbClr val="000000">
                      <a:alpha val="43137"/>
                    </a:srgbClr>
                  </a:outerShdw>
                </a:effectLst>
                <a:latin typeface="Comic Sans MS" pitchFamily="66" charset="0"/>
              </a:rPr>
              <a:t>Content knowledge</a:t>
            </a:r>
            <a:endParaRPr lang="en-US" dirty="0">
              <a:solidFill>
                <a:srgbClr val="7A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35192</TotalTime>
  <Words>1702</Words>
  <Application>Microsoft Office PowerPoint</Application>
  <PresentationFormat>On-screen Show (4:3)</PresentationFormat>
  <Paragraphs>268</Paragraphs>
  <Slides>38</Slides>
  <Notes>10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Default Design</vt:lpstr>
      <vt:lpstr>Picture</vt:lpstr>
      <vt:lpstr>Document</vt:lpstr>
      <vt:lpstr>Worksheet</vt:lpstr>
      <vt:lpstr>Problem Solving Assessment </vt:lpstr>
      <vt:lpstr>Slide 2</vt:lpstr>
      <vt:lpstr>Introduction</vt:lpstr>
      <vt:lpstr>Problem Solving:</vt:lpstr>
      <vt:lpstr>Hypothesis</vt:lpstr>
      <vt:lpstr>Hypothesis</vt:lpstr>
      <vt:lpstr>Slide 7</vt:lpstr>
      <vt:lpstr>Expert Problem Solving?</vt:lpstr>
      <vt:lpstr>Expert Problem Solving?</vt:lpstr>
      <vt:lpstr>Problem Solving Sub-skills</vt:lpstr>
      <vt:lpstr>Problem Solving Assessment </vt:lpstr>
      <vt:lpstr>PSSA - Problem Solving skill Spectra Analysis</vt:lpstr>
      <vt:lpstr>PSSA – Problem Solving skill Spectra Analysis</vt:lpstr>
      <vt:lpstr>Sample</vt:lpstr>
      <vt:lpstr>Slide 15</vt:lpstr>
      <vt:lpstr>Scripted Problem Solving</vt:lpstr>
      <vt:lpstr>Sample</vt:lpstr>
      <vt:lpstr>Scripted Problem Solving</vt:lpstr>
      <vt:lpstr>Methodology</vt:lpstr>
      <vt:lpstr>Categorization of Sub-skills</vt:lpstr>
      <vt:lpstr>Slide 21</vt:lpstr>
      <vt:lpstr>Physics Instructor</vt:lpstr>
      <vt:lpstr>Slide 23</vt:lpstr>
      <vt:lpstr>Results</vt:lpstr>
      <vt:lpstr>Pyramid interview results  3 – point scale</vt:lpstr>
      <vt:lpstr>Pyramid interview w/  PSSA paper and pencil  3-point scale</vt:lpstr>
      <vt:lpstr>Slide 27</vt:lpstr>
      <vt:lpstr>Slide 28</vt:lpstr>
      <vt:lpstr>Slide 29</vt:lpstr>
      <vt:lpstr>Example Data</vt:lpstr>
      <vt:lpstr>Slide 31</vt:lpstr>
      <vt:lpstr>Slide 32</vt:lpstr>
      <vt:lpstr>Slide 33</vt:lpstr>
      <vt:lpstr>Slide 34</vt:lpstr>
      <vt:lpstr>Slide 35</vt:lpstr>
      <vt:lpstr>Slide 36</vt:lpstr>
      <vt:lpstr>Typical Problems</vt:lpstr>
      <vt:lpstr>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Skills Evidence of their independence and transferability.</dc:title>
  <dc:creator>Wendy Adams</dc:creator>
  <cp:lastModifiedBy>Wendy</cp:lastModifiedBy>
  <cp:revision>244</cp:revision>
  <dcterms:created xsi:type="dcterms:W3CDTF">2005-08-07T23:40:53Z</dcterms:created>
  <dcterms:modified xsi:type="dcterms:W3CDTF">2013-10-26T17:27:27Z</dcterms:modified>
</cp:coreProperties>
</file>