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1"/>
  </p:notesMasterIdLst>
  <p:sldIdLst>
    <p:sldId id="256" r:id="rId3"/>
    <p:sldId id="257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913" autoAdjust="0"/>
  </p:normalViewPr>
  <p:slideViewPr>
    <p:cSldViewPr>
      <p:cViewPr>
        <p:scale>
          <a:sx n="81" d="100"/>
          <a:sy n="81" d="100"/>
        </p:scale>
        <p:origin x="-164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8C535-ED11-409C-B441-8A93CC6B52B7}" type="datetimeFigureOut">
              <a:rPr lang="en-US" smtClean="0"/>
              <a:t>4/23/2012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CD3B7-EA8E-4B05-845F-0C12BE284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92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CD3B7-EA8E-4B05-845F-0C12BE2842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75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CD3B7-EA8E-4B05-845F-0C12BE2842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849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CD3B7-EA8E-4B05-845F-0C12BE2842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62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CD3B7-EA8E-4B05-845F-0C12BE2842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83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7338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76400"/>
            <a:ext cx="3733800" cy="4449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304800"/>
            <a:ext cx="8077200" cy="1066800"/>
          </a:xfrm>
          <a:prstGeom prst="rect">
            <a:avLst/>
          </a:prstGeom>
          <a:solidFill>
            <a:schemeClr val="bg1">
              <a:alpha val="3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600200"/>
            <a:ext cx="8153400" cy="4953000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620000" cy="444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Lane - Narrow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Lane - Narrow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Lane - Narrow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Lane - Narrow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Lane - Narrow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Lane - Narrow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Lane - Narrow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400">
          <a:solidFill>
            <a:schemeClr val="accent1"/>
          </a:solidFill>
          <a:latin typeface="Lane - Narrow" pitchFamily="2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Space Insurance: The New Frontier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5"/>
                </a:solidFill>
              </a:rPr>
              <a:t>By Ryan Cox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What is an actuary?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professional that analyzes statistics to:</a:t>
            </a:r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Manage financial risk</a:t>
            </a:r>
          </a:p>
          <a:p>
            <a:pPr marL="914400" lvl="1" indent="-514350">
              <a:buFont typeface="+mj-lt"/>
              <a:buAutoNum type="arabicParenR"/>
            </a:pPr>
            <a:endParaRPr lang="en-US" dirty="0" smtClean="0"/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Develop and maintain insurance products</a:t>
            </a:r>
          </a:p>
          <a:p>
            <a:pPr marL="914400" lvl="1" indent="-514350">
              <a:buFont typeface="+mj-lt"/>
              <a:buAutoNum type="arabicParenR"/>
            </a:pPr>
            <a:endParaRPr lang="en-US" dirty="0" smtClean="0"/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Determine the likelihood of future events with numerical analysis</a:t>
            </a:r>
          </a:p>
          <a:p>
            <a:pPr marL="914400" lvl="1" indent="-514350">
              <a:buFont typeface="+mj-lt"/>
              <a:buAutoNum type="arabicParenR"/>
            </a:pPr>
            <a:endParaRPr lang="en-US" dirty="0"/>
          </a:p>
          <a:p>
            <a:pPr marL="914400" lvl="1" indent="-514350">
              <a:buFont typeface="+mj-lt"/>
              <a:buAutoNum type="arabicParenR"/>
            </a:pPr>
            <a:r>
              <a:rPr lang="en-US" dirty="0" smtClean="0"/>
              <a:t>Mitigate the effect of adverse events </a:t>
            </a:r>
          </a:p>
          <a:p>
            <a:pPr marL="914400" lvl="1" indent="-514350">
              <a:buFont typeface="+mj-lt"/>
              <a:buAutoNum type="arabicParenR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Covers three risks:</a:t>
            </a:r>
          </a:p>
          <a:p>
            <a:pPr marL="914400" lvl="1" indent="-457200">
              <a:buFont typeface="+mj-lt"/>
              <a:buAutoNum type="arabicParenR"/>
            </a:pPr>
            <a:r>
              <a:rPr lang="en-US" dirty="0" err="1" smtClean="0"/>
              <a:t>Relaunching</a:t>
            </a:r>
            <a:r>
              <a:rPr lang="en-US" dirty="0" smtClean="0"/>
              <a:t> the satellite if it fails on the initial launch.</a:t>
            </a:r>
          </a:p>
          <a:p>
            <a:pPr marL="914400" lvl="1" indent="-457200">
              <a:buFont typeface="+mj-lt"/>
              <a:buAutoNum type="arabicParenR"/>
            </a:pPr>
            <a:endParaRPr lang="en-US" dirty="0" smtClean="0"/>
          </a:p>
          <a:p>
            <a:pPr marL="914400" lvl="1" indent="-457200">
              <a:buFont typeface="+mj-lt"/>
              <a:buAutoNum type="arabicParenR"/>
            </a:pPr>
            <a:r>
              <a:rPr lang="en-US" dirty="0" smtClean="0"/>
              <a:t>Replacement </a:t>
            </a:r>
            <a:r>
              <a:rPr lang="en-US" dirty="0" smtClean="0"/>
              <a:t>if satellite is destroyed, placed in an improper orbit, or fails during orbit.</a:t>
            </a:r>
          </a:p>
          <a:p>
            <a:pPr marL="914400" lvl="1" indent="-457200">
              <a:buFont typeface="+mj-lt"/>
              <a:buAutoNum type="arabicParenR"/>
            </a:pPr>
            <a:endParaRPr lang="en-US" dirty="0" smtClean="0"/>
          </a:p>
          <a:p>
            <a:pPr marL="914400" lvl="1" indent="-457200">
              <a:buFont typeface="+mj-lt"/>
              <a:buAutoNum type="arabicParenR"/>
            </a:pPr>
            <a:r>
              <a:rPr lang="en-US" dirty="0" smtClean="0"/>
              <a:t>Liability </a:t>
            </a:r>
            <a:r>
              <a:rPr lang="en-US" dirty="0" smtClean="0"/>
              <a:t>protection in case satellite or launch equipment damages third party property.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64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Satellite Collision Coverage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In 2009, an inactive Russian military satellite collided with an Iridium satellite.</a:t>
            </a:r>
          </a:p>
          <a:p>
            <a:pPr lvl="1"/>
            <a:r>
              <a:rPr lang="en-US" sz="2000" dirty="0" smtClean="0"/>
              <a:t>600 pieces greater than the size of tennis balls hurtled at about 5 miles per second.</a:t>
            </a:r>
            <a:endParaRPr lang="en-US" sz="2000" dirty="0"/>
          </a:p>
          <a:p>
            <a:r>
              <a:rPr lang="en-US" sz="2000" dirty="0" smtClean="0"/>
              <a:t>Rapid moving debris poses huge threat to geosynchronous satellites.</a:t>
            </a:r>
          </a:p>
          <a:p>
            <a:r>
              <a:rPr lang="en-US" sz="2000" dirty="0" smtClean="0"/>
              <a:t>Most commercial insured satellites orbit about 22,400 miles above Earth.</a:t>
            </a:r>
          </a:p>
          <a:p>
            <a:r>
              <a:rPr lang="en-US" sz="2000" dirty="0" smtClean="0"/>
              <a:t>Collision took place at an orbit much closer to Earth, where most government and research satellites orbit uninsured.</a:t>
            </a:r>
          </a:p>
          <a:p>
            <a:r>
              <a:rPr lang="en-US" sz="2000" dirty="0" smtClean="0"/>
              <a:t>Likelihood of collisions is small now, but will increase with demand from industries like shipping, mining, and web sites.</a:t>
            </a:r>
          </a:p>
          <a:p>
            <a:r>
              <a:rPr lang="en-US" sz="2000" dirty="0" smtClean="0"/>
              <a:t>Potential untapped market.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87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</a:t>
            </a:r>
            <a:r>
              <a:rPr lang="en-US" smtClean="0"/>
              <a:t>Travel Insurance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Allianz will offer space travel policies for space tourism ventures.</a:t>
            </a:r>
          </a:p>
          <a:p>
            <a:r>
              <a:rPr lang="en-US" dirty="0" smtClean="0"/>
              <a:t>This coincides with Virgin </a:t>
            </a:r>
            <a:r>
              <a:rPr lang="en-US" dirty="0" err="1" smtClean="0"/>
              <a:t>Galactic’s</a:t>
            </a:r>
            <a:r>
              <a:rPr lang="en-US" dirty="0" smtClean="0"/>
              <a:t> plans to offer sub-orbital spaceflights.</a:t>
            </a:r>
          </a:p>
          <a:p>
            <a:r>
              <a:rPr lang="en-US" dirty="0" smtClean="0"/>
              <a:t>Premiums range from $700 to $10,000.</a:t>
            </a:r>
          </a:p>
          <a:p>
            <a:pPr lvl="1"/>
            <a:r>
              <a:rPr lang="en-US" dirty="0" smtClean="0"/>
              <a:t>Covers cancellation of a trip.</a:t>
            </a:r>
          </a:p>
          <a:p>
            <a:r>
              <a:rPr lang="en-US" dirty="0" smtClean="0"/>
              <a:t>Since NASA has retired shuttle program, it plans to hire firms like Virgin Galactic to send astronauts into space.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599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VSS Enterprise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828800"/>
            <a:ext cx="6553200" cy="4368800"/>
          </a:xfrm>
        </p:spPr>
      </p:pic>
    </p:spTree>
    <p:extLst>
      <p:ext uri="{BB962C8B-B14F-4D97-AF65-F5344CB8AC3E}">
        <p14:creationId xmlns:p14="http://schemas.microsoft.com/office/powerpoint/2010/main" val="175728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Space Weather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Powerful solar storms could negatively affect our electronic infrastructure.</a:t>
            </a:r>
          </a:p>
          <a:p>
            <a:pPr lvl="1"/>
            <a:r>
              <a:rPr lang="en-US" dirty="0" smtClean="0"/>
              <a:t>Potential to damage satellites and power grids.</a:t>
            </a:r>
          </a:p>
          <a:p>
            <a:r>
              <a:rPr lang="en-US" sz="2400" dirty="0" smtClean="0"/>
              <a:t>Untapped market for space weather insurance.</a:t>
            </a:r>
          </a:p>
          <a:p>
            <a:r>
              <a:rPr lang="en-US" sz="2400" dirty="0" smtClean="0"/>
              <a:t>On Sep. 2, 1859, a solar storm overloaded telegraph lines globally, which caused fire outbreaks at telegraph stations and communication failure.</a:t>
            </a:r>
          </a:p>
          <a:p>
            <a:r>
              <a:rPr lang="en-US" sz="2400" dirty="0" smtClean="0"/>
              <a:t>If a similar event were to occur today, the effects on our telecommunications would be devastating with costs over $1 trillion.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302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kern="1200" dirty="0" smtClean="0"/>
              <a:t>Allianz. </a:t>
            </a:r>
            <a:r>
              <a:rPr lang="en-US" sz="2000" i="1" kern="1200" dirty="0" smtClean="0"/>
              <a:t>Space Weather Insurance</a:t>
            </a:r>
            <a:r>
              <a:rPr lang="en-US" sz="2000" kern="1200" dirty="0" smtClean="0"/>
              <a:t>. &lt;</a:t>
            </a:r>
            <a:r>
              <a:rPr lang="en-US" sz="2000" dirty="0" smtClean="0"/>
              <a:t>http</a:t>
            </a:r>
            <a:r>
              <a:rPr lang="en-US" sz="2000" dirty="0"/>
              <a:t>://www.agcs.allianz.com/insights/expert-risk-articles/space-weather-risk</a:t>
            </a:r>
            <a:r>
              <a:rPr lang="en-US" sz="2000" dirty="0" smtClean="0"/>
              <a:t>/#&gt;.</a:t>
            </a:r>
            <a:endParaRPr lang="en-US" sz="2000" kern="1200" dirty="0" smtClean="0"/>
          </a:p>
          <a:p>
            <a:r>
              <a:rPr lang="en-US" sz="2000" kern="1200" dirty="0" smtClean="0"/>
              <a:t>Jones, Marc. </a:t>
            </a:r>
            <a:r>
              <a:rPr lang="en-US" sz="2000" i="1" kern="1200" dirty="0" smtClean="0"/>
              <a:t>German Firm Starts Selling Space </a:t>
            </a:r>
            <a:r>
              <a:rPr lang="en-US" sz="2000" i="1" kern="1200" dirty="0" err="1" smtClean="0"/>
              <a:t>Insuracne</a:t>
            </a:r>
            <a:r>
              <a:rPr lang="en-US" sz="2000" i="1" kern="1200" dirty="0" smtClean="0"/>
              <a:t>. </a:t>
            </a:r>
            <a:r>
              <a:rPr lang="en-US" sz="2000" kern="1200" dirty="0" smtClean="0"/>
              <a:t>&lt;</a:t>
            </a:r>
            <a:r>
              <a:rPr lang="en-US" sz="2000" dirty="0" smtClean="0"/>
              <a:t>http</a:t>
            </a:r>
            <a:r>
              <a:rPr lang="en-US" sz="2000" dirty="0"/>
              <a:t>://</a:t>
            </a:r>
            <a:r>
              <a:rPr lang="en-US" sz="2000" dirty="0" smtClean="0"/>
              <a:t>uk.reuters.com/article/2011/11/16/oukoe-uk-germany-space-insurance-idUKTRE7AF2EV20111116&gt;.</a:t>
            </a:r>
            <a:endParaRPr lang="en-US" sz="2000" kern="1200" dirty="0" smtClean="0"/>
          </a:p>
          <a:p>
            <a:r>
              <a:rPr lang="en-US" sz="2000" kern="1200" dirty="0" smtClean="0"/>
              <a:t>Mott</a:t>
            </a:r>
            <a:r>
              <a:rPr lang="en-US" sz="2000" kern="1200" dirty="0"/>
              <a:t>, William H.; Sheldon, Robert B. (2000). </a:t>
            </a:r>
            <a:r>
              <a:rPr lang="en-US" sz="2000" i="1" kern="1200" dirty="0"/>
              <a:t>Laser Satellite Communication: The Third Generation</a:t>
            </a:r>
            <a:r>
              <a:rPr lang="en-US" sz="2000" kern="1200" dirty="0"/>
              <a:t>. </a:t>
            </a:r>
            <a:r>
              <a:rPr lang="en-US" sz="2000" kern="1200" dirty="0" err="1"/>
              <a:t>Praeger</a:t>
            </a:r>
            <a:r>
              <a:rPr lang="en-US" sz="2000" kern="1200" dirty="0"/>
              <a:t>. pp. 142</a:t>
            </a:r>
            <a:r>
              <a:rPr lang="en-US" sz="2000" kern="1200" dirty="0" smtClean="0"/>
              <a:t>.</a:t>
            </a:r>
          </a:p>
          <a:p>
            <a:r>
              <a:rPr lang="en-US" sz="2000" kern="1200" dirty="0" smtClean="0"/>
              <a:t>Ram, </a:t>
            </a:r>
            <a:r>
              <a:rPr lang="en-US" sz="2000" kern="1200" dirty="0" err="1" smtClean="0"/>
              <a:t>Vidya</a:t>
            </a:r>
            <a:r>
              <a:rPr lang="en-US" sz="2000" kern="1200" dirty="0" smtClean="0"/>
              <a:t>. </a:t>
            </a:r>
            <a:r>
              <a:rPr lang="en-US" sz="2000" i="1" kern="1200" dirty="0" smtClean="0"/>
              <a:t>Space: Insurance’s New Frontier. &lt;</a:t>
            </a:r>
            <a:r>
              <a:rPr lang="en-US" sz="2000" dirty="0" smtClean="0"/>
              <a:t>http</a:t>
            </a:r>
            <a:r>
              <a:rPr lang="en-US" sz="2000" dirty="0"/>
              <a:t>://</a:t>
            </a:r>
            <a:r>
              <a:rPr lang="en-US" sz="2000" dirty="0" smtClean="0"/>
              <a:t>www.forbes.com/2009/02/13/space-insurance-collision-face-markets-0212_space_22.html&gt;.</a:t>
            </a:r>
          </a:p>
          <a:p>
            <a:r>
              <a:rPr lang="en-US" sz="2000" dirty="0" smtClean="0"/>
              <a:t>VSS Enterprise. &lt;http</a:t>
            </a:r>
            <a:r>
              <a:rPr lang="en-US" sz="2000" dirty="0"/>
              <a:t>://</a:t>
            </a:r>
            <a:r>
              <a:rPr lang="en-US" sz="2000" dirty="0" smtClean="0"/>
              <a:t>www.csmonitor.com/var/ezflow_site/storage/images/media/images/1011-virgin-galactic-enterprise/8785654-1-eng-US/1011-Virgin-Galactic-Enterprise_full_600.jpg&gt;.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47433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30001969">
  <a:themeElements>
    <a:clrScheme name="Basic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asic2">
      <a:majorFont>
        <a:latin typeface="Lane - Narrow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sic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sic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sic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5E64E09-CC7E-41C3-9E2D-50ACE65EEDA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TS030001969</Template>
  <TotalTime>386</TotalTime>
  <Words>378</Words>
  <Application>Microsoft Office PowerPoint</Application>
  <PresentationFormat>On-screen Show (4:3)</PresentationFormat>
  <Paragraphs>49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TS030001969</vt:lpstr>
      <vt:lpstr>Space Insurance: The New Frontier</vt:lpstr>
      <vt:lpstr>What is an actuary?</vt:lpstr>
      <vt:lpstr>Satellite Insurance</vt:lpstr>
      <vt:lpstr>Satellite Collision Coverage </vt:lpstr>
      <vt:lpstr>Space Travel Insurance</vt:lpstr>
      <vt:lpstr>VSS Enterprise</vt:lpstr>
      <vt:lpstr>Space Weather</vt:lpstr>
      <vt:lpstr>References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Space Insurance: The New Frontier</dc:title>
  <dc:creator>.</dc:creator>
  <cp:lastModifiedBy>defuser</cp:lastModifiedBy>
  <cp:revision>46</cp:revision>
  <dcterms:created xsi:type="dcterms:W3CDTF">2012-04-23T15:50:47Z</dcterms:created>
  <dcterms:modified xsi:type="dcterms:W3CDTF">2012-04-24T01:47:35Z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TC300019699990</vt:lpwstr>
  </property>
</Properties>
</file>