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257" r:id="rId3"/>
    <p:sldId id="259" r:id="rId4"/>
    <p:sldId id="274" r:id="rId5"/>
    <p:sldId id="260" r:id="rId6"/>
    <p:sldId id="304" r:id="rId7"/>
    <p:sldId id="335" r:id="rId8"/>
    <p:sldId id="261" r:id="rId9"/>
    <p:sldId id="306" r:id="rId10"/>
    <p:sldId id="336" r:id="rId11"/>
    <p:sldId id="262" r:id="rId12"/>
    <p:sldId id="307" r:id="rId13"/>
    <p:sldId id="337" r:id="rId14"/>
    <p:sldId id="263" r:id="rId15"/>
    <p:sldId id="310" r:id="rId16"/>
    <p:sldId id="338" r:id="rId17"/>
    <p:sldId id="264" r:id="rId18"/>
    <p:sldId id="312" r:id="rId19"/>
    <p:sldId id="339" r:id="rId20"/>
    <p:sldId id="265" r:id="rId21"/>
    <p:sldId id="313" r:id="rId22"/>
    <p:sldId id="340" r:id="rId23"/>
    <p:sldId id="266" r:id="rId24"/>
    <p:sldId id="314" r:id="rId25"/>
    <p:sldId id="341" r:id="rId26"/>
    <p:sldId id="267" r:id="rId27"/>
    <p:sldId id="315" r:id="rId28"/>
    <p:sldId id="342" r:id="rId29"/>
    <p:sldId id="268" r:id="rId30"/>
    <p:sldId id="316" r:id="rId31"/>
    <p:sldId id="343" r:id="rId32"/>
    <p:sldId id="269" r:id="rId33"/>
    <p:sldId id="317" r:id="rId34"/>
    <p:sldId id="344" r:id="rId35"/>
    <p:sldId id="270" r:id="rId36"/>
    <p:sldId id="318" r:id="rId37"/>
    <p:sldId id="345" r:id="rId38"/>
    <p:sldId id="271" r:id="rId39"/>
    <p:sldId id="319" r:id="rId40"/>
    <p:sldId id="346" r:id="rId41"/>
    <p:sldId id="272" r:id="rId42"/>
    <p:sldId id="320" r:id="rId43"/>
    <p:sldId id="347" r:id="rId44"/>
    <p:sldId id="273" r:id="rId45"/>
    <p:sldId id="321" r:id="rId46"/>
    <p:sldId id="348" r:id="rId47"/>
    <p:sldId id="258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49" r:id="rId62"/>
    <p:sldId id="303" r:id="rId63"/>
    <p:sldId id="350" r:id="rId64"/>
    <p:sldId id="351" r:id="rId65"/>
    <p:sldId id="352" r:id="rId66"/>
    <p:sldId id="353" r:id="rId67"/>
    <p:sldId id="354" r:id="rId68"/>
    <p:sldId id="355" r:id="rId69"/>
    <p:sldId id="356" r:id="rId70"/>
    <p:sldId id="357" r:id="rId71"/>
    <p:sldId id="358" r:id="rId72"/>
    <p:sldId id="359" r:id="rId73"/>
    <p:sldId id="360" r:id="rId74"/>
    <p:sldId id="361" r:id="rId75"/>
    <p:sldId id="362" r:id="rId76"/>
    <p:sldId id="363" r:id="rId77"/>
    <p:sldId id="364" r:id="rId78"/>
    <p:sldId id="365" r:id="rId79"/>
    <p:sldId id="366" r:id="rId80"/>
    <p:sldId id="367" r:id="rId81"/>
    <p:sldId id="368" r:id="rId82"/>
    <p:sldId id="369" r:id="rId83"/>
    <p:sldId id="370" r:id="rId84"/>
    <p:sldId id="371" r:id="rId85"/>
    <p:sldId id="372" r:id="rId86"/>
    <p:sldId id="373" r:id="rId87"/>
    <p:sldId id="374" r:id="rId88"/>
    <p:sldId id="375" r:id="rId89"/>
    <p:sldId id="376" r:id="rId90"/>
    <p:sldId id="377" r:id="rId91"/>
    <p:sldId id="378" r:id="rId92"/>
    <p:sldId id="379" r:id="rId93"/>
    <p:sldId id="380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80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19584"/>
        <c:axId val="35621120"/>
      </c:barChart>
      <c:catAx>
        <c:axId val="35619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5621120"/>
        <c:crosses val="autoZero"/>
        <c:auto val="1"/>
        <c:lblAlgn val="ctr"/>
        <c:lblOffset val="100"/>
        <c:noMultiLvlLbl val="0"/>
      </c:catAx>
      <c:valAx>
        <c:axId val="3562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561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12</c:v>
                </c:pt>
                <c:pt idx="2">
                  <c:v>3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50400"/>
        <c:axId val="123352192"/>
      </c:barChart>
      <c:catAx>
        <c:axId val="123350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3352192"/>
        <c:crosses val="autoZero"/>
        <c:auto val="1"/>
        <c:lblAlgn val="ctr"/>
        <c:lblOffset val="100"/>
        <c:noMultiLvlLbl val="0"/>
      </c:catAx>
      <c:valAx>
        <c:axId val="12335219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3350400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50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18496"/>
        <c:axId val="123420032"/>
      </c:barChart>
      <c:catAx>
        <c:axId val="123418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3420032"/>
        <c:crosses val="autoZero"/>
        <c:auto val="1"/>
        <c:lblAlgn val="ctr"/>
        <c:lblOffset val="100"/>
        <c:noMultiLvlLbl val="0"/>
      </c:catAx>
      <c:valAx>
        <c:axId val="12342003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3418496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40</c:v>
                </c:pt>
                <c:pt idx="2">
                  <c:v>5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01568"/>
        <c:axId val="123103104"/>
      </c:barChart>
      <c:catAx>
        <c:axId val="123101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3103104"/>
        <c:crosses val="autoZero"/>
        <c:auto val="1"/>
        <c:lblAlgn val="ctr"/>
        <c:lblOffset val="100"/>
        <c:noMultiLvlLbl val="0"/>
      </c:catAx>
      <c:valAx>
        <c:axId val="12310310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3101568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15</c:v>
                </c:pt>
                <c:pt idx="2">
                  <c:v>45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44832"/>
        <c:axId val="123183488"/>
      </c:barChart>
      <c:catAx>
        <c:axId val="123144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3183488"/>
        <c:crosses val="autoZero"/>
        <c:auto val="1"/>
        <c:lblAlgn val="ctr"/>
        <c:lblOffset val="100"/>
        <c:noMultiLvlLbl val="0"/>
      </c:catAx>
      <c:valAx>
        <c:axId val="12318348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3144832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35</c:v>
                </c:pt>
                <c:pt idx="2">
                  <c:v>5</c:v>
                </c:pt>
                <c:pt idx="3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57696"/>
        <c:axId val="123759232"/>
      </c:barChart>
      <c:catAx>
        <c:axId val="123757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3759232"/>
        <c:crosses val="autoZero"/>
        <c:auto val="1"/>
        <c:lblAlgn val="ctr"/>
        <c:lblOffset val="100"/>
        <c:noMultiLvlLbl val="0"/>
      </c:catAx>
      <c:valAx>
        <c:axId val="12375923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3757696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30</c:v>
                </c:pt>
                <c:pt idx="2">
                  <c:v>20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92768"/>
        <c:axId val="123503744"/>
      </c:barChart>
      <c:catAx>
        <c:axId val="123792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3503744"/>
        <c:crosses val="autoZero"/>
        <c:auto val="1"/>
        <c:lblAlgn val="ctr"/>
        <c:lblOffset val="100"/>
        <c:noMultiLvlLbl val="0"/>
      </c:catAx>
      <c:valAx>
        <c:axId val="1235037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3792768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60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01408"/>
        <c:axId val="101737216"/>
      </c:barChart>
      <c:catAx>
        <c:axId val="35601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1737216"/>
        <c:crosses val="autoZero"/>
        <c:auto val="1"/>
        <c:lblAlgn val="ctr"/>
        <c:lblOffset val="100"/>
        <c:noMultiLvlLbl val="0"/>
      </c:catAx>
      <c:valAx>
        <c:axId val="10173721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5601408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10</c:v>
                </c:pt>
                <c:pt idx="2">
                  <c:v>35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791232"/>
        <c:axId val="101792768"/>
      </c:barChart>
      <c:catAx>
        <c:axId val="101791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1792768"/>
        <c:crosses val="autoZero"/>
        <c:auto val="1"/>
        <c:lblAlgn val="ctr"/>
        <c:lblOffset val="100"/>
        <c:noMultiLvlLbl val="0"/>
      </c:catAx>
      <c:valAx>
        <c:axId val="10179276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1791232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25</c:v>
                </c:pt>
                <c:pt idx="3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30368"/>
        <c:axId val="102331904"/>
      </c:barChart>
      <c:catAx>
        <c:axId val="102330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2331904"/>
        <c:crosses val="autoZero"/>
        <c:auto val="1"/>
        <c:lblAlgn val="ctr"/>
        <c:lblOffset val="100"/>
        <c:noMultiLvlLbl val="0"/>
      </c:catAx>
      <c:valAx>
        <c:axId val="10233190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2330368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058240"/>
        <c:axId val="102076416"/>
      </c:barChart>
      <c:catAx>
        <c:axId val="102058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2076416"/>
        <c:crosses val="autoZero"/>
        <c:auto val="1"/>
        <c:lblAlgn val="ctr"/>
        <c:lblOffset val="100"/>
        <c:noMultiLvlLbl val="0"/>
      </c:catAx>
      <c:valAx>
        <c:axId val="10207641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2058240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70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019840"/>
        <c:axId val="102021376"/>
      </c:barChart>
      <c:catAx>
        <c:axId val="102019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2021376"/>
        <c:crosses val="autoZero"/>
        <c:auto val="1"/>
        <c:lblAlgn val="ctr"/>
        <c:lblOffset val="100"/>
        <c:noMultiLvlLbl val="0"/>
      </c:catAx>
      <c:valAx>
        <c:axId val="10202137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2019840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166912"/>
        <c:axId val="102168448"/>
      </c:barChart>
      <c:catAx>
        <c:axId val="102166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2168448"/>
        <c:crosses val="autoZero"/>
        <c:auto val="1"/>
        <c:lblAlgn val="ctr"/>
        <c:lblOffset val="100"/>
        <c:noMultiLvlLbl val="0"/>
      </c:catAx>
      <c:valAx>
        <c:axId val="10216844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2166912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45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189696"/>
        <c:axId val="102195584"/>
      </c:barChart>
      <c:catAx>
        <c:axId val="102189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2195584"/>
        <c:crosses val="autoZero"/>
        <c:auto val="1"/>
        <c:lblAlgn val="ctr"/>
        <c:lblOffset val="100"/>
        <c:noMultiLvlLbl val="0"/>
      </c:catAx>
      <c:valAx>
        <c:axId val="10219558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2189696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15</c:v>
                </c:pt>
                <c:pt idx="2">
                  <c:v>25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94656"/>
        <c:axId val="102296192"/>
      </c:barChart>
      <c:catAx>
        <c:axId val="102294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2296192"/>
        <c:crosses val="autoZero"/>
        <c:auto val="1"/>
        <c:lblAlgn val="ctr"/>
        <c:lblOffset val="100"/>
        <c:noMultiLvlLbl val="0"/>
      </c:catAx>
      <c:valAx>
        <c:axId val="10229619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2294656"/>
        <c:crosses val="autoZero"/>
        <c:crossBetween val="between"/>
        <c:majorUnit val="25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AB8B7-C21E-43F3-B75E-A6E351C600AD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BCAD-CA32-4CBB-83C8-D3424FC33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4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BCAD-CA32-4CBB-83C8-D3424FC33A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4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BCAD-CA32-4CBB-83C8-D3424FC33AF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4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3BCAD-CA32-4CBB-83C8-D3424FC33AFC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4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F455-1A17-4058-9772-8C66B348B74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B60E-D90D-41E3-A7E9-E5444E44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3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F455-1A17-4058-9772-8C66B348B74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B60E-D90D-41E3-A7E9-E5444E44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F455-1A17-4058-9772-8C66B348B74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B60E-D90D-41E3-A7E9-E5444E44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F455-1A17-4058-9772-8C66B348B74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B60E-D90D-41E3-A7E9-E5444E44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F455-1A17-4058-9772-8C66B348B74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B60E-D90D-41E3-A7E9-E5444E44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F455-1A17-4058-9772-8C66B348B74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B60E-D90D-41E3-A7E9-E5444E44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3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F455-1A17-4058-9772-8C66B348B74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B60E-D90D-41E3-A7E9-E5444E44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9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F455-1A17-4058-9772-8C66B348B74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B60E-D90D-41E3-A7E9-E5444E44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2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F455-1A17-4058-9772-8C66B348B74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B60E-D90D-41E3-A7E9-E5444E44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F455-1A17-4058-9772-8C66B348B74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B60E-D90D-41E3-A7E9-E5444E44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4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F455-1A17-4058-9772-8C66B348B74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B60E-D90D-41E3-A7E9-E5444E44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9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6F455-1A17-4058-9772-8C66B348B740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B60E-D90D-41E3-A7E9-E5444E44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4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slide" Target="slide6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8.xml"/><Relationship Id="rId5" Type="http://schemas.openxmlformats.org/officeDocument/2006/relationships/slide" Target="slide6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6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2.xml"/><Relationship Id="rId11" Type="http://schemas.openxmlformats.org/officeDocument/2006/relationships/image" Target="../media/image5.jpg"/><Relationship Id="rId5" Type="http://schemas.openxmlformats.org/officeDocument/2006/relationships/slide" Target="slide13.xml"/><Relationship Id="rId10" Type="http://schemas.openxmlformats.org/officeDocument/2006/relationships/slide" Target="slide82.xml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1.xml"/><Relationship Id="rId5" Type="http://schemas.openxmlformats.org/officeDocument/2006/relationships/slide" Target="slide50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1.xml"/><Relationship Id="rId5" Type="http://schemas.openxmlformats.org/officeDocument/2006/relationships/slide" Target="slide6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6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6.xml"/><Relationship Id="rId11" Type="http://schemas.openxmlformats.org/officeDocument/2006/relationships/image" Target="../media/image5.jpg"/><Relationship Id="rId5" Type="http://schemas.openxmlformats.org/officeDocument/2006/relationships/slide" Target="slide15.xml"/><Relationship Id="rId10" Type="http://schemas.openxmlformats.org/officeDocument/2006/relationships/slide" Target="slide83.xml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4.xml"/><Relationship Id="rId5" Type="http://schemas.openxmlformats.org/officeDocument/2006/relationships/slide" Target="slide51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4.xml"/><Relationship Id="rId5" Type="http://schemas.openxmlformats.org/officeDocument/2006/relationships/slide" Target="slide62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8.xml"/><Relationship Id="rId12" Type="http://schemas.openxmlformats.org/officeDocument/2006/relationships/image" Target="../media/image5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9.xml"/><Relationship Id="rId11" Type="http://schemas.openxmlformats.org/officeDocument/2006/relationships/slide" Target="slide84.xml"/><Relationship Id="rId5" Type="http://schemas.openxmlformats.org/officeDocument/2006/relationships/image" Target="../media/image2.png"/><Relationship Id="rId10" Type="http://schemas.openxmlformats.org/officeDocument/2006/relationships/image" Target="../media/image4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7.xml"/><Relationship Id="rId5" Type="http://schemas.openxmlformats.org/officeDocument/2006/relationships/slide" Target="slide52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7.xml"/><Relationship Id="rId5" Type="http://schemas.openxmlformats.org/officeDocument/2006/relationships/slide" Target="slide6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6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.xml"/><Relationship Id="rId11" Type="http://schemas.openxmlformats.org/officeDocument/2006/relationships/image" Target="../media/image5.jpg"/><Relationship Id="rId5" Type="http://schemas.openxmlformats.org/officeDocument/2006/relationships/slide" Target="slide4.xml"/><Relationship Id="rId10" Type="http://schemas.openxmlformats.org/officeDocument/2006/relationships/slide" Target="slide79.xml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7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1.xml"/><Relationship Id="rId11" Type="http://schemas.openxmlformats.org/officeDocument/2006/relationships/image" Target="../media/image5.jpg"/><Relationship Id="rId5" Type="http://schemas.openxmlformats.org/officeDocument/2006/relationships/slide" Target="slide22.xml"/><Relationship Id="rId10" Type="http://schemas.openxmlformats.org/officeDocument/2006/relationships/slide" Target="slide85.xml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0.xml"/><Relationship Id="rId5" Type="http://schemas.openxmlformats.org/officeDocument/2006/relationships/slide" Target="slide53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0.xml"/><Relationship Id="rId5" Type="http://schemas.openxmlformats.org/officeDocument/2006/relationships/slide" Target="slide62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7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4.xml"/><Relationship Id="rId11" Type="http://schemas.openxmlformats.org/officeDocument/2006/relationships/image" Target="../media/image5.jpg"/><Relationship Id="rId5" Type="http://schemas.openxmlformats.org/officeDocument/2006/relationships/slide" Target="slide25.xml"/><Relationship Id="rId10" Type="http://schemas.openxmlformats.org/officeDocument/2006/relationships/slide" Target="slide86.xml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3.xml"/><Relationship Id="rId5" Type="http://schemas.openxmlformats.org/officeDocument/2006/relationships/slide" Target="slide54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3.xml"/><Relationship Id="rId5" Type="http://schemas.openxmlformats.org/officeDocument/2006/relationships/slide" Target="slide62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7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8.xml"/><Relationship Id="rId11" Type="http://schemas.openxmlformats.org/officeDocument/2006/relationships/image" Target="../media/image5.jpg"/><Relationship Id="rId5" Type="http://schemas.openxmlformats.org/officeDocument/2006/relationships/slide" Target="slide27.xml"/><Relationship Id="rId10" Type="http://schemas.openxmlformats.org/officeDocument/2006/relationships/slide" Target="slide87.xml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6.xml"/><Relationship Id="rId5" Type="http://schemas.openxmlformats.org/officeDocument/2006/relationships/slide" Target="slide55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6.xml"/><Relationship Id="rId5" Type="http://schemas.openxmlformats.org/officeDocument/2006/relationships/slide" Target="slide62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7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0.xml"/><Relationship Id="rId11" Type="http://schemas.openxmlformats.org/officeDocument/2006/relationships/image" Target="../media/image5.jpg"/><Relationship Id="rId5" Type="http://schemas.openxmlformats.org/officeDocument/2006/relationships/slide" Target="slide31.xml"/><Relationship Id="rId10" Type="http://schemas.openxmlformats.org/officeDocument/2006/relationships/slide" Target="slide88.xml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slide" Target="slide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9.xml"/><Relationship Id="rId5" Type="http://schemas.openxmlformats.org/officeDocument/2006/relationships/slide" Target="slide56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9.xml"/><Relationship Id="rId5" Type="http://schemas.openxmlformats.org/officeDocument/2006/relationships/slide" Target="slide62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7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3.xml"/><Relationship Id="rId11" Type="http://schemas.openxmlformats.org/officeDocument/2006/relationships/image" Target="../media/image5.jpg"/><Relationship Id="rId5" Type="http://schemas.openxmlformats.org/officeDocument/2006/relationships/slide" Target="slide34.xml"/><Relationship Id="rId10" Type="http://schemas.openxmlformats.org/officeDocument/2006/relationships/slide" Target="slide89.xml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32.xml"/><Relationship Id="rId5" Type="http://schemas.openxmlformats.org/officeDocument/2006/relationships/slide" Target="slide57.xm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32.xml"/><Relationship Id="rId5" Type="http://schemas.openxmlformats.org/officeDocument/2006/relationships/slide" Target="slide62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7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6.xml"/><Relationship Id="rId11" Type="http://schemas.openxmlformats.org/officeDocument/2006/relationships/image" Target="../media/image5.jpg"/><Relationship Id="rId5" Type="http://schemas.openxmlformats.org/officeDocument/2006/relationships/slide" Target="slide37.xml"/><Relationship Id="rId10" Type="http://schemas.openxmlformats.org/officeDocument/2006/relationships/slide" Target="slide90.xml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35.xml"/><Relationship Id="rId5" Type="http://schemas.openxmlformats.org/officeDocument/2006/relationships/slide" Target="slide58.xml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35.xml"/><Relationship Id="rId5" Type="http://schemas.openxmlformats.org/officeDocument/2006/relationships/slide" Target="slide62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7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9.xml"/><Relationship Id="rId11" Type="http://schemas.openxmlformats.org/officeDocument/2006/relationships/image" Target="../media/image5.jpg"/><Relationship Id="rId5" Type="http://schemas.openxmlformats.org/officeDocument/2006/relationships/slide" Target="slide40.xml"/><Relationship Id="rId10" Type="http://schemas.openxmlformats.org/officeDocument/2006/relationships/slide" Target="slide91.xml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38.xml"/><Relationship Id="rId5" Type="http://schemas.openxmlformats.org/officeDocument/2006/relationships/slide" Target="slide59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.xml"/><Relationship Id="rId5" Type="http://schemas.openxmlformats.org/officeDocument/2006/relationships/slide" Target="slide62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38.xml"/><Relationship Id="rId5" Type="http://schemas.openxmlformats.org/officeDocument/2006/relationships/slide" Target="slide62.xml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7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42.xml"/><Relationship Id="rId11" Type="http://schemas.openxmlformats.org/officeDocument/2006/relationships/image" Target="../media/image5.jpg"/><Relationship Id="rId5" Type="http://schemas.openxmlformats.org/officeDocument/2006/relationships/slide" Target="slide43.xml"/><Relationship Id="rId10" Type="http://schemas.openxmlformats.org/officeDocument/2006/relationships/slide" Target="slide92.xml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41.xml"/><Relationship Id="rId5" Type="http://schemas.openxmlformats.org/officeDocument/2006/relationships/slide" Target="slide60.xml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41.xml"/><Relationship Id="rId5" Type="http://schemas.openxmlformats.org/officeDocument/2006/relationships/slide" Target="slide62.xml"/><Relationship Id="rId4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7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45.xml"/><Relationship Id="rId11" Type="http://schemas.openxmlformats.org/officeDocument/2006/relationships/image" Target="../media/image5.jpg"/><Relationship Id="rId5" Type="http://schemas.openxmlformats.org/officeDocument/2006/relationships/slide" Target="slide46.xml"/><Relationship Id="rId10" Type="http://schemas.openxmlformats.org/officeDocument/2006/relationships/slide" Target="slide93.xml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44.xml"/><Relationship Id="rId5" Type="http://schemas.openxmlformats.org/officeDocument/2006/relationships/slide" Target="slide61.xml"/><Relationship Id="rId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44.xml"/><Relationship Id="rId5" Type="http://schemas.openxmlformats.org/officeDocument/2006/relationships/slide" Target="slide62.xml"/><Relationship Id="rId4" Type="http://schemas.openxmlformats.org/officeDocument/2006/relationships/slide" Target="slid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5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8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6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6.xml"/><Relationship Id="rId11" Type="http://schemas.openxmlformats.org/officeDocument/2006/relationships/image" Target="../media/image5.jpg"/><Relationship Id="rId5" Type="http://schemas.openxmlformats.org/officeDocument/2006/relationships/slide" Target="slide7.xml"/><Relationship Id="rId10" Type="http://schemas.openxmlformats.org/officeDocument/2006/relationships/slide" Target="slide80.xml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4.xml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7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0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3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6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9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2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5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8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4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5.xml"/><Relationship Id="rId5" Type="http://schemas.openxmlformats.org/officeDocument/2006/relationships/slide" Target="slide48.xml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44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jpeg"/><Relationship Id="rId5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slide" Target="slide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8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" Target="slide5.xml"/><Relationship Id="rId4" Type="http://schemas.openxmlformats.org/officeDocument/2006/relationships/slide" Target="slide6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0.xml"/><Relationship Id="rId5" Type="http://schemas.openxmlformats.org/officeDocument/2006/relationships/slide" Target="slide31.xm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3.xml"/><Relationship Id="rId5" Type="http://schemas.openxmlformats.org/officeDocument/2006/relationships/slide" Target="slide34.xm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6.xml"/><Relationship Id="rId5" Type="http://schemas.openxmlformats.org/officeDocument/2006/relationships/slide" Target="slide37.xm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39.xml"/><Relationship Id="rId5" Type="http://schemas.openxmlformats.org/officeDocument/2006/relationships/slide" Target="slide40.xm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45.xml"/><Relationship Id="rId5" Type="http://schemas.openxmlformats.org/officeDocument/2006/relationships/slide" Target="slide46.xml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64.xml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11" Type="http://schemas.openxmlformats.org/officeDocument/2006/relationships/chart" Target="../charts/chart1.xml"/><Relationship Id="rId5" Type="http://schemas.openxmlformats.org/officeDocument/2006/relationships/slide" Target="slide4.xml"/><Relationship Id="rId10" Type="http://schemas.openxmlformats.org/officeDocument/2006/relationships/image" Target="../media/image5.jpg"/><Relationship Id="rId4" Type="http://schemas.openxmlformats.org/officeDocument/2006/relationships/image" Target="../media/image7.pn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6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0.xml"/><Relationship Id="rId11" Type="http://schemas.openxmlformats.org/officeDocument/2006/relationships/image" Target="../media/image5.jpg"/><Relationship Id="rId5" Type="http://schemas.openxmlformats.org/officeDocument/2006/relationships/slide" Target="slide9.xml"/><Relationship Id="rId10" Type="http://schemas.openxmlformats.org/officeDocument/2006/relationships/slide" Target="slide81.xml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slide" Target="slide65.xml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0" Type="http://schemas.openxmlformats.org/officeDocument/2006/relationships/chart" Target="../charts/chart2.xml"/><Relationship Id="rId4" Type="http://schemas.openxmlformats.org/officeDocument/2006/relationships/slide" Target="slide7.xml"/><Relationship Id="rId9" Type="http://schemas.openxmlformats.org/officeDocument/2006/relationships/image" Target="../media/image5.jp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slide" Target="slide66.xml"/><Relationship Id="rId11" Type="http://schemas.openxmlformats.org/officeDocument/2006/relationships/image" Target="../media/image7.png"/><Relationship Id="rId5" Type="http://schemas.openxmlformats.org/officeDocument/2006/relationships/slide" Target="slide10.xml"/><Relationship Id="rId10" Type="http://schemas.openxmlformats.org/officeDocument/2006/relationships/chart" Target="../charts/chart3.xml"/><Relationship Id="rId4" Type="http://schemas.openxmlformats.org/officeDocument/2006/relationships/slide" Target="slide9.xml"/><Relationship Id="rId9" Type="http://schemas.openxmlformats.org/officeDocument/2006/relationships/image" Target="../media/image5.jp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slide" Target="slide67.xml"/><Relationship Id="rId11" Type="http://schemas.openxmlformats.org/officeDocument/2006/relationships/image" Target="../media/image7.png"/><Relationship Id="rId5" Type="http://schemas.openxmlformats.org/officeDocument/2006/relationships/slide" Target="slide12.xml"/><Relationship Id="rId10" Type="http://schemas.openxmlformats.org/officeDocument/2006/relationships/chart" Target="../charts/chart4.xml"/><Relationship Id="rId4" Type="http://schemas.openxmlformats.org/officeDocument/2006/relationships/slide" Target="slide13.xml"/><Relationship Id="rId9" Type="http://schemas.openxmlformats.org/officeDocument/2006/relationships/image" Target="../media/image5.jp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slide" Target="slide68.xml"/><Relationship Id="rId11" Type="http://schemas.openxmlformats.org/officeDocument/2006/relationships/image" Target="../media/image7.png"/><Relationship Id="rId5" Type="http://schemas.openxmlformats.org/officeDocument/2006/relationships/slide" Target="slide16.xml"/><Relationship Id="rId10" Type="http://schemas.openxmlformats.org/officeDocument/2006/relationships/chart" Target="../charts/chart5.xml"/><Relationship Id="rId4" Type="http://schemas.openxmlformats.org/officeDocument/2006/relationships/slide" Target="slide15.xml"/><Relationship Id="rId9" Type="http://schemas.openxmlformats.org/officeDocument/2006/relationships/image" Target="../media/image5.jp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69.xml"/><Relationship Id="rId12" Type="http://schemas.openxmlformats.org/officeDocument/2006/relationships/image" Target="../media/image7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slide" Target="slide18.xml"/><Relationship Id="rId11" Type="http://schemas.openxmlformats.org/officeDocument/2006/relationships/chart" Target="../charts/chart6.xml"/><Relationship Id="rId5" Type="http://schemas.openxmlformats.org/officeDocument/2006/relationships/slide" Target="slide19.xml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.jpe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slide" Target="slide70.xml"/><Relationship Id="rId11" Type="http://schemas.openxmlformats.org/officeDocument/2006/relationships/image" Target="../media/image7.png"/><Relationship Id="rId5" Type="http://schemas.openxmlformats.org/officeDocument/2006/relationships/slide" Target="slide21.xml"/><Relationship Id="rId10" Type="http://schemas.openxmlformats.org/officeDocument/2006/relationships/chart" Target="../charts/chart7.xml"/><Relationship Id="rId4" Type="http://schemas.openxmlformats.org/officeDocument/2006/relationships/slide" Target="slide22.xml"/><Relationship Id="rId9" Type="http://schemas.openxmlformats.org/officeDocument/2006/relationships/image" Target="../media/image5.jp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71.xml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slide" Target="slide24.xml"/><Relationship Id="rId11" Type="http://schemas.openxmlformats.org/officeDocument/2006/relationships/chart" Target="../charts/chart8.xml"/><Relationship Id="rId5" Type="http://schemas.openxmlformats.org/officeDocument/2006/relationships/slide" Target="slide25.xml"/><Relationship Id="rId10" Type="http://schemas.openxmlformats.org/officeDocument/2006/relationships/image" Target="../media/image5.jpg"/><Relationship Id="rId4" Type="http://schemas.openxmlformats.org/officeDocument/2006/relationships/image" Target="../media/image7.png"/><Relationship Id="rId9" Type="http://schemas.openxmlformats.org/officeDocument/2006/relationships/image" Target="../media/image4.jpe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slide" Target="slide72.xml"/><Relationship Id="rId11" Type="http://schemas.openxmlformats.org/officeDocument/2006/relationships/image" Target="../media/image7.png"/><Relationship Id="rId5" Type="http://schemas.openxmlformats.org/officeDocument/2006/relationships/slide" Target="slide28.xml"/><Relationship Id="rId10" Type="http://schemas.openxmlformats.org/officeDocument/2006/relationships/chart" Target="../charts/chart9.xml"/><Relationship Id="rId4" Type="http://schemas.openxmlformats.org/officeDocument/2006/relationships/slide" Target="slide27.xml"/><Relationship Id="rId9" Type="http://schemas.openxmlformats.org/officeDocument/2006/relationships/image" Target="../media/image5.jp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slide" Target="slide73.xml"/><Relationship Id="rId11" Type="http://schemas.openxmlformats.org/officeDocument/2006/relationships/image" Target="../media/image7.png"/><Relationship Id="rId5" Type="http://schemas.openxmlformats.org/officeDocument/2006/relationships/slide" Target="slide30.xml"/><Relationship Id="rId10" Type="http://schemas.openxmlformats.org/officeDocument/2006/relationships/chart" Target="../charts/chart10.xml"/><Relationship Id="rId4" Type="http://schemas.openxmlformats.org/officeDocument/2006/relationships/slide" Target="slide31.xml"/><Relationship Id="rId9" Type="http://schemas.openxmlformats.org/officeDocument/2006/relationships/image" Target="../media/image5.jp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slide" Target="slide74.xml"/><Relationship Id="rId11" Type="http://schemas.openxmlformats.org/officeDocument/2006/relationships/image" Target="../media/image7.png"/><Relationship Id="rId5" Type="http://schemas.openxmlformats.org/officeDocument/2006/relationships/slide" Target="slide33.xml"/><Relationship Id="rId10" Type="http://schemas.openxmlformats.org/officeDocument/2006/relationships/chart" Target="../charts/chart11.xml"/><Relationship Id="rId4" Type="http://schemas.openxmlformats.org/officeDocument/2006/relationships/slide" Target="slide34.xml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8.xml"/><Relationship Id="rId5" Type="http://schemas.openxmlformats.org/officeDocument/2006/relationships/slide" Target="slide49.xml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slide" Target="slide75.xml"/><Relationship Id="rId11" Type="http://schemas.openxmlformats.org/officeDocument/2006/relationships/image" Target="../media/image7.png"/><Relationship Id="rId5" Type="http://schemas.openxmlformats.org/officeDocument/2006/relationships/slide" Target="slide36.xml"/><Relationship Id="rId10" Type="http://schemas.openxmlformats.org/officeDocument/2006/relationships/chart" Target="../charts/chart12.xml"/><Relationship Id="rId4" Type="http://schemas.openxmlformats.org/officeDocument/2006/relationships/slide" Target="slide37.xml"/><Relationship Id="rId9" Type="http://schemas.openxmlformats.org/officeDocument/2006/relationships/image" Target="../media/image5.jp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slide" Target="slide76.xml"/><Relationship Id="rId11" Type="http://schemas.openxmlformats.org/officeDocument/2006/relationships/image" Target="../media/image7.png"/><Relationship Id="rId5" Type="http://schemas.openxmlformats.org/officeDocument/2006/relationships/slide" Target="slide39.xml"/><Relationship Id="rId10" Type="http://schemas.openxmlformats.org/officeDocument/2006/relationships/chart" Target="../charts/chart13.xml"/><Relationship Id="rId4" Type="http://schemas.openxmlformats.org/officeDocument/2006/relationships/slide" Target="slide40.xml"/><Relationship Id="rId9" Type="http://schemas.openxmlformats.org/officeDocument/2006/relationships/image" Target="../media/image5.jp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slide" Target="slide77.xml"/><Relationship Id="rId11" Type="http://schemas.openxmlformats.org/officeDocument/2006/relationships/image" Target="../media/image7.png"/><Relationship Id="rId5" Type="http://schemas.openxmlformats.org/officeDocument/2006/relationships/slide" Target="slide42.xml"/><Relationship Id="rId10" Type="http://schemas.openxmlformats.org/officeDocument/2006/relationships/chart" Target="../charts/chart14.xml"/><Relationship Id="rId4" Type="http://schemas.openxmlformats.org/officeDocument/2006/relationships/slide" Target="slide43.xml"/><Relationship Id="rId9" Type="http://schemas.openxmlformats.org/officeDocument/2006/relationships/image" Target="../media/image5.jp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slide" Target="slide78.xml"/><Relationship Id="rId11" Type="http://schemas.openxmlformats.org/officeDocument/2006/relationships/image" Target="../media/image7.png"/><Relationship Id="rId5" Type="http://schemas.openxmlformats.org/officeDocument/2006/relationships/slide" Target="slide45.xml"/><Relationship Id="rId10" Type="http://schemas.openxmlformats.org/officeDocument/2006/relationships/chart" Target="../charts/chart15.xml"/><Relationship Id="rId4" Type="http://schemas.openxmlformats.org/officeDocument/2006/relationships/slide" Target="slide46.xml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.zap2it.com/images/tv-EP00520094/who-wants-to-be-a-millionaire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ho Wants To Be A Millionaire Full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168" y="5705325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02022"/>
            <a:ext cx="15531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cap="none" spc="0" dirty="0" smtClean="0">
                <a:ln w="412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Play</a:t>
            </a:r>
            <a:endParaRPr lang="en-US" sz="5400" b="0" cap="none" spc="0" dirty="0" smtClean="0">
              <a:ln w="4127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4000" b="1" dirty="0">
              <a:solidFill>
                <a:schemeClr val="bg1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466182"/>
            <a:ext cx="1213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412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Exit</a:t>
            </a:r>
            <a:endParaRPr lang="en-US" sz="5400" b="0" cap="none" spc="0" dirty="0">
              <a:ln w="4127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6314925"/>
            <a:ext cx="2057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Jason </a:t>
            </a:r>
            <a:r>
              <a:rPr lang="en-US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Wintz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1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8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4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$500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1713" y="3598277"/>
            <a:ext cx="73357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About how far away is the sun from Earth?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871899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light years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470344" y="57550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light minutes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2681" y="5780157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light seconds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48735" y="48635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light days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7526" y="2345353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111711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/>
              <a:t>4	$500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/>
              <a:t>1	$100</a:t>
            </a:r>
            <a:endParaRPr lang="en-US" sz="1300" b="1" dirty="0"/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90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5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$1,000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5532" y="3209347"/>
            <a:ext cx="71818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9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Who first created a model of planetary motion that included epicycles, </a:t>
            </a:r>
            <a:r>
              <a:rPr lang="en-US" sz="29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deferents</a:t>
            </a:r>
            <a:r>
              <a:rPr lang="en-US" sz="29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and an </a:t>
            </a:r>
            <a:r>
              <a:rPr lang="en-US" sz="29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equant</a:t>
            </a:r>
            <a:r>
              <a:rPr lang="en-US" sz="29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point? </a:t>
            </a:r>
            <a:endParaRPr lang="en-US" sz="2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Ptolemy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470344" y="5661211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Hipparchus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2681" y="5691426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Copernicus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448735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Aristotle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9" y="2101096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90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6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$2,000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97944" y="3598277"/>
            <a:ext cx="6934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layer of the sun is the hottest?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23581" y="48635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Photosphere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448735" y="5741894"/>
            <a:ext cx="38503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They all have the same temperature</a:t>
            </a:r>
            <a:endParaRPr 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2681" y="5780157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Chromosphere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448735" y="4826169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Corona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23879" y="1912233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/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90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1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$100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549415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5532" y="3429000"/>
            <a:ext cx="71818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many planets , excluding Pluto, are in our Solar System? 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92756" y="5715000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2681" y="5741894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448735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9" y="2886841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/>
              <a:t>1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300" b="1" dirty="0" smtClean="0"/>
              <a:t>$100</a:t>
            </a:r>
            <a:endParaRPr lang="en-US" sz="1300" b="1" dirty="0"/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3297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630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30440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7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$4,000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1658" y="3429000"/>
            <a:ext cx="73357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of the following is not included in the Four Fundamental Forces?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8635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Gravity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492756" y="5780157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None of these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16858" y="5780157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Weak Nuclear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48735" y="48635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9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Electromagnetic</a:t>
            </a:r>
            <a:endParaRPr lang="en-US" sz="3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8" y="1676400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/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90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724870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8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$8,000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7785" y="3382833"/>
            <a:ext cx="71818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these stellar parameters, which one is a measure of how bright a star is intrinsically?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5653" y="48635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Intensity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88274" y="5903268"/>
            <a:ext cx="3850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Distance Modulus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2681" y="5780157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Luminosity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48735" y="4925070"/>
            <a:ext cx="38503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Apparent Magnitude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10231" y="1521893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/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90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9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$16,000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39905" y="3204865"/>
            <a:ext cx="682214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long does it take for the moon to rotate 360 degrees around Earth and what is this called?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971236"/>
            <a:ext cx="3850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27.3 days, sidereal period</a:t>
            </a:r>
            <a:endParaRPr 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470344" y="5887878"/>
            <a:ext cx="3850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29.5 days, synodic period</a:t>
            </a:r>
            <a:endParaRPr 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14617" y="5890971"/>
            <a:ext cx="3850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29.5 days, sidereal period</a:t>
            </a:r>
            <a:endParaRPr 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448735" y="4951528"/>
            <a:ext cx="3850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27.3 days, synodic period</a:t>
            </a:r>
            <a:endParaRPr 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05600" y="1311057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/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90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535337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376518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10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$32,000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01222" y="3283803"/>
            <a:ext cx="7181899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law tells how much energy a blackbody will emit and is also proportional to the 4</a:t>
            </a:r>
            <a:r>
              <a:rPr lang="en-US" sz="2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power of temperature?</a:t>
            </a:r>
            <a:endParaRPr 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8635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Wein’s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Law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508443" y="5849406"/>
            <a:ext cx="385034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Stefan-Boltzmann Law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78758" y="5795546"/>
            <a:ext cx="38503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Newton’s 3</a:t>
            </a:r>
            <a:r>
              <a:rPr lang="en-US" sz="3800" b="0" cap="none" spc="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rd</a:t>
            </a:r>
            <a:r>
              <a:rPr lang="en-US" sz="3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Law</a:t>
            </a:r>
            <a:endParaRPr lang="en-US" sz="3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48735" y="4862027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Kirchoff’s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Law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82935" y="1103368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90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94956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11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$64,000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39906" y="3352056"/>
            <a:ext cx="68176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of these statements relating to cosmology is incorrect?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955848"/>
            <a:ext cx="3850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universe is not static</a:t>
            </a:r>
            <a:endParaRPr lang="en-US" sz="27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70344" y="5661211"/>
            <a:ext cx="3850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universe is homogeneous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2681" y="5691426"/>
            <a:ext cx="3850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visible universe is infinite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48735" y="4964232"/>
            <a:ext cx="3850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universe is isotropic</a:t>
            </a:r>
            <a:endParaRPr lang="en-US" sz="27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8" y="927691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/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/>
              <a:t>1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90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12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$125,000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1713" y="3229778"/>
            <a:ext cx="733577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9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type of eclipse is seen when an observer </a:t>
            </a:r>
            <a:r>
              <a:rPr lang="en-US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 Earth is located inside the penumbra of the moon’s shadow?</a:t>
            </a:r>
            <a:endParaRPr lang="en-US" sz="2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933454"/>
            <a:ext cx="3850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Annual Solar Eclipse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70344" y="5661211"/>
            <a:ext cx="38503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Penumbral Lunar Eclipse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2681" y="5841712"/>
            <a:ext cx="3850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Total Lunar Eclipse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426323" y="4925070"/>
            <a:ext cx="3850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Partial Solar Eclipse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8" y="694235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/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90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13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$250,000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5532" y="3225296"/>
            <a:ext cx="718189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limit to how massive white dwarf stars can be is known as Chandrasekhar’s limit. What is its value (in solar masses)?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.08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2681" y="5691426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1.44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48735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.40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8" y="512606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/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492756" y="5715000"/>
            <a:ext cx="370546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3.0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0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14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$500,000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1658" y="3244334"/>
            <a:ext cx="7335773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fact that there is reduction in the brightness of distant stars is evidence for interstellar medium. 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is this type of evidence called?</a:t>
            </a:r>
            <a:endParaRPr 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7163" y="4871899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Dark Nebulae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470344" y="5846802"/>
            <a:ext cx="38503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Interstellar Extinction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2681" y="5857101"/>
            <a:ext cx="38503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Interstellar Emission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19600" y="4948878"/>
            <a:ext cx="38503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Interstellar Reddening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10231" y="304800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/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90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1499919"/>
            <a:ext cx="582033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The Final Question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1 Million Dollars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5532" y="3352056"/>
            <a:ext cx="68968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what year was “The Philosopher” born?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322 B.C.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70344" y="5723964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423 B.C.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14617" y="5723964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258 B.C.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448735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384 B.C.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08041" y="130237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/>
              <a:t>1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300" b="1" dirty="0" smtClean="0"/>
              <a:t>$100</a:t>
            </a:r>
            <a:endParaRPr lang="en-US" sz="1300" b="1" dirty="0"/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90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690610"/>
            <a:ext cx="35951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Correct!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rrect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9585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2588" y="4485480"/>
            <a:ext cx="4529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Continue to Question 2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3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690610"/>
            <a:ext cx="35951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Correct!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rrect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9585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2588" y="4485480"/>
            <a:ext cx="4529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Continue to Question 3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690610"/>
            <a:ext cx="35951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Correct!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rrect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9585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2588" y="4485480"/>
            <a:ext cx="4529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Continue to Question 4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2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$200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26458" y="3598277"/>
            <a:ext cx="6824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galaxy is Earth located in?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70344" y="5815099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Centaurus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2681" y="5815099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Milky Way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48735" y="48635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Triangulum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64822" y="2708154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/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1013271" y="4827982"/>
            <a:ext cx="26418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Andromeda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0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690610"/>
            <a:ext cx="35951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Correct!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rrect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9585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2588" y="4485480"/>
            <a:ext cx="4529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Continue to Question 5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690610"/>
            <a:ext cx="35951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Correct!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rrect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9585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2588" y="4485480"/>
            <a:ext cx="4529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Continue to Question 6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690610"/>
            <a:ext cx="35951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Correct!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rrect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9585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2588" y="4485480"/>
            <a:ext cx="4529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Continue to Question 7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690610"/>
            <a:ext cx="35951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Correct!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rrect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9585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2588" y="4485480"/>
            <a:ext cx="4529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Continue to Question 8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690610"/>
            <a:ext cx="35951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Correct!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rrect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9585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2588" y="4485480"/>
            <a:ext cx="45292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Continue to Question 9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690610"/>
            <a:ext cx="35951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Correct!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rrect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9585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5569" y="4485480"/>
            <a:ext cx="4763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Continue to Question 10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690610"/>
            <a:ext cx="35951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Correct!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rrect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9585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5569" y="4485480"/>
            <a:ext cx="4763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Continue to Question 11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690610"/>
            <a:ext cx="35951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Correct!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rrect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9585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5569" y="4485480"/>
            <a:ext cx="4763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Continue to Question 12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690610"/>
            <a:ext cx="35951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Correct!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rrect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9585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5569" y="4485480"/>
            <a:ext cx="4763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Continue to Question 13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690610"/>
            <a:ext cx="35951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Correct!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rrect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9585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5569" y="4485480"/>
            <a:ext cx="4763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Continue to Question 14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690610"/>
            <a:ext cx="35951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Correct!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Correct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95851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5569" y="4485480"/>
            <a:ext cx="4763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Continue to Question 15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$1,000,000 Win - Who Wants to Be a Millionaire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3263" y="4876800"/>
            <a:ext cx="609600" cy="609600"/>
          </a:xfrm>
          <a:prstGeom prst="rect">
            <a:avLst/>
          </a:prstGeom>
        </p:spPr>
      </p:pic>
      <p:pic>
        <p:nvPicPr>
          <p:cNvPr id="1026" name="Picture 2" descr="http://www.metroactive.com/papers/metro/04.12.01/gifs/slices-01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25476"/>
            <a:ext cx="473533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Congratulations, </a:t>
            </a:r>
          </a:p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are a winner!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7412781" y="32011"/>
            <a:ext cx="16369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Main Menu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9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4927" y="1066800"/>
            <a:ext cx="4660507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Sorry! </a:t>
            </a:r>
          </a:p>
          <a:p>
            <a:pPr algn="ctr"/>
            <a:r>
              <a:rPr lang="en-US" sz="7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That answer</a:t>
            </a:r>
          </a:p>
          <a:p>
            <a:pPr algn="ctr"/>
            <a:r>
              <a:rPr lang="en-US" sz="7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is incorrect.</a:t>
            </a:r>
            <a:endParaRPr lang="en-US" sz="7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3072" y="5257800"/>
            <a:ext cx="429880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Game Over</a:t>
            </a:r>
            <a:endParaRPr lang="en-US" sz="7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Wrong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" y="3361765"/>
            <a:ext cx="609600" cy="609600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143954" y="220920"/>
            <a:ext cx="13965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Main Menu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065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1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1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$100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5532" y="3429000"/>
            <a:ext cx="71818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many planets , excluding Pluto, are in our Solar System? 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2681" y="5741894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448735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9" y="2886841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/>
              <a:t>1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300" b="1" dirty="0" smtClean="0"/>
              <a:t>$100</a:t>
            </a:r>
            <a:endParaRPr lang="en-US" sz="1300" b="1" dirty="0"/>
          </a:p>
        </p:txBody>
      </p:sp>
      <p:pic>
        <p:nvPicPr>
          <p:cNvPr id="2050" name="Picture 2" descr="http://www.pressmantoy.com/instructions/5000/5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8344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2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$200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26458" y="3598277"/>
            <a:ext cx="6824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galaxy is Earth located in?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2681" y="5815099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Milky Way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64822" y="2708154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/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sp>
        <p:nvSpPr>
          <p:cNvPr id="3" name="Rectangle 2">
            <a:hlinkClick r:id="rId9" action="ppaction://hlinksldjump"/>
          </p:cNvPr>
          <p:cNvSpPr/>
          <p:nvPr/>
        </p:nvSpPr>
        <p:spPr>
          <a:xfrm>
            <a:off x="1013271" y="4827982"/>
            <a:ext cx="26418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Andromeda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9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3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$300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2680" y="3429000"/>
            <a:ext cx="77655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of the following has the longest wavelength?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Infrared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2681" y="5691426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Gamma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8" y="2474537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/>
              <a:t>3	$300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20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4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$500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1713" y="3598277"/>
            <a:ext cx="73357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About how far away is the sun from Earth?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70344" y="57550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light minutes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2681" y="5780157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light seconds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7526" y="2345353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111711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/>
              <a:t>4	$500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/>
              <a:t>1	$100</a:t>
            </a:r>
            <a:endParaRPr lang="en-US" sz="1300" b="1" dirty="0"/>
          </a:p>
        </p:txBody>
      </p:sp>
      <p:pic>
        <p:nvPicPr>
          <p:cNvPr id="2050" name="Picture 2" descr="http://www.pressmantoy.com/instructions/5000/5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953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5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$1,000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5532" y="3209347"/>
            <a:ext cx="71818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9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Who first created a model of planetary motion that included epicycles, </a:t>
            </a:r>
            <a:r>
              <a:rPr lang="en-US" sz="29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deferents</a:t>
            </a:r>
            <a:r>
              <a:rPr lang="en-US" sz="29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and an </a:t>
            </a:r>
            <a:r>
              <a:rPr lang="en-US" sz="29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equant</a:t>
            </a:r>
            <a:r>
              <a:rPr lang="en-US" sz="29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point? </a:t>
            </a:r>
            <a:endParaRPr lang="en-US" sz="2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Ptolemy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448735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Aristotle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9" y="2101096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27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6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$2,000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97944" y="3598277"/>
            <a:ext cx="6934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layer of the sun is the hottest?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2681" y="5780157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Chromosphere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448735" y="4826169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Corona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23879" y="1912233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/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73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416859" y="3718102"/>
            <a:ext cx="38503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30440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7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$4,000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1658" y="3429000"/>
            <a:ext cx="73357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of the following is not included in the Four Fundamental Forces?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92756" y="5780157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None of these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16858" y="5780157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Weak Nuclear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8" y="1676400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/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505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8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$8,000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7785" y="3382833"/>
            <a:ext cx="71818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these stellar parameters, which one is a measure of how bright a star is intrinsically?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5653" y="48635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Intensity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2681" y="5780157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Luminosity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10231" y="1521893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/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112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9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$16,000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39905" y="3204865"/>
            <a:ext cx="682214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long does it take for the moon to rotate 360 degrees around Earth and what is this called?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971236"/>
            <a:ext cx="3850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27.3 days, sidereal period</a:t>
            </a:r>
            <a:endParaRPr 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470344" y="5887878"/>
            <a:ext cx="3850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29.5 days, synodic period</a:t>
            </a:r>
            <a:endParaRPr 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05600" y="1311057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/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62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535337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376518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10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$32,000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01222" y="3283803"/>
            <a:ext cx="7181899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law tells how much energy a blackbody will emit and is also proportional to the 4</a:t>
            </a:r>
            <a:r>
              <a:rPr lang="en-US" sz="2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power of temperature?</a:t>
            </a:r>
            <a:endParaRPr 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8635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Wein’s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Law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508443" y="5849406"/>
            <a:ext cx="385034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Stefan-Boltzmann Law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82935" y="1103368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72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94956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11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$64,000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39906" y="3352056"/>
            <a:ext cx="68176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of these statements relating to cosmology is incorrect?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955848"/>
            <a:ext cx="3850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universe is not static</a:t>
            </a:r>
            <a:endParaRPr lang="en-US" sz="27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2681" y="5691426"/>
            <a:ext cx="3850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visible universe is infinite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8" y="927691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/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/>
              <a:t>1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585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12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$125,000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1713" y="3229778"/>
            <a:ext cx="733577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9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type of eclipse is seen when an observer </a:t>
            </a:r>
            <a:r>
              <a:rPr lang="en-US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 Earth is located inside the penumbra of the moon’s shadow?</a:t>
            </a:r>
            <a:endParaRPr lang="en-US" sz="2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70344" y="5661211"/>
            <a:ext cx="38503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Penumbral Lunar Eclipse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426323" y="4925070"/>
            <a:ext cx="3850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Partial Solar Eclipse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8" y="694235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/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302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13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$250,000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5532" y="3225296"/>
            <a:ext cx="718189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limit to how massive white dwarf stars can be is known as Chandrasekhar’s limit. What is its value (in solar masses)?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.08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2681" y="5691426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1.44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8" y="512606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/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771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14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$500,000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1658" y="3244334"/>
            <a:ext cx="7335773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fact that there is reduction in the brightness of distant stars is evidence for interstellar medium. 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is this type of evidence called?</a:t>
            </a:r>
            <a:endParaRPr 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70344" y="5846802"/>
            <a:ext cx="38503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Interstellar Extinction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419600" y="4948878"/>
            <a:ext cx="38503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Interstellar Reddening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10231" y="304800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/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281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1499919"/>
            <a:ext cx="582033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The Final Question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1 Million Dollars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5532" y="3352056"/>
            <a:ext cx="68968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what year was “The Philosopher” born?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322 B.C.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448735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384 B.C.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08041" y="130237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/>
              <a:t>1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300" b="1" dirty="0" smtClean="0"/>
              <a:t>$100</a:t>
            </a:r>
            <a:endParaRPr lang="en-US" sz="1300" b="1" dirty="0"/>
          </a:p>
        </p:txBody>
      </p:sp>
      <p:pic>
        <p:nvPicPr>
          <p:cNvPr id="2050" name="Picture 2" descr="http://www.pressmantoy.com/instructions/5000/50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44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o Wants To Be A Millionaire Music - Lifelines and Final Answ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 end="80448.289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317" y="591926"/>
            <a:ext cx="626660" cy="626660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5532" y="3429000"/>
            <a:ext cx="71818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many planets , excluding Pluto, are in our Solar System? 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A.	     7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92756" y="5715000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D.      6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2681" y="5741894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C.      9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448735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B.      8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9" y="2886841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/>
              <a:t>1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300" b="1" dirty="0" smtClean="0"/>
              <a:t>$100</a:t>
            </a:r>
            <a:endParaRPr lang="en-US" sz="1300" b="1" dirty="0"/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154715559"/>
              </p:ext>
            </p:extLst>
          </p:nvPr>
        </p:nvGraphicFramePr>
        <p:xfrm>
          <a:off x="2096930" y="1076605"/>
          <a:ext cx="4226549" cy="220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2819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935" y="13716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Question # 3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For $300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15" name="Music During Ques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58" y="2161639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32680" y="3429000"/>
            <a:ext cx="77655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of the following has the longest wavelength?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Infrared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470344" y="5715000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X-Rays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2681" y="5691426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Gamma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448735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Ultraviolet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8" y="2474537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/>
              <a:t>3	$300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390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26458" y="3598277"/>
            <a:ext cx="68244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galaxy is Earth located in?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70344" y="5815099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D. </a:t>
            </a:r>
            <a:r>
              <a:rPr lang="en-US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Centaurus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2681" y="5815099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C.   Milky Way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448735" y="48635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B. </a:t>
            </a:r>
            <a:r>
              <a:rPr lang="en-US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Triangulum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64822" y="2708154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/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587151" y="4827982"/>
            <a:ext cx="35413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  Andromeda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56299622"/>
              </p:ext>
            </p:extLst>
          </p:nvPr>
        </p:nvGraphicFramePr>
        <p:xfrm>
          <a:off x="2096930" y="1076605"/>
          <a:ext cx="4226549" cy="220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0" name="Who Wants To Be A Millionaire Music - Lifelines and Final Answ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 end="80448.289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427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2680" y="3429000"/>
            <a:ext cx="77655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of the following has the longest wavelength?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23581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A. Infrared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70344" y="5715000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D.  X-Rays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2681" y="5691426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C. Gamma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48735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B. Ultraviolet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8" y="2474537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/>
              <a:t>3	$300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873949848"/>
              </p:ext>
            </p:extLst>
          </p:nvPr>
        </p:nvGraphicFramePr>
        <p:xfrm>
          <a:off x="2096930" y="1076605"/>
          <a:ext cx="4226549" cy="220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0" name="Who Wants To Be A Millionaire Music - Lifelines and Final Answ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 end="80448.289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427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1713" y="3598277"/>
            <a:ext cx="733577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About how far away is the sun from Earth?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23581" y="4871899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A. 8 light years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70344" y="5795546"/>
            <a:ext cx="38503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D. 8 light minutes</a:t>
            </a:r>
            <a:endParaRPr lang="en-US" sz="37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32681" y="5780157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C. 8 light seconds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448735" y="48635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B. 8 light days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37526" y="2345353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111711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/>
              <a:t>4	$500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/>
              <a:t>1	$100</a:t>
            </a:r>
            <a:endParaRPr lang="en-US" sz="1300" b="1" dirty="0"/>
          </a:p>
        </p:txBody>
      </p:sp>
      <p:pic>
        <p:nvPicPr>
          <p:cNvPr id="2050" name="Picture 2" descr="http://www.pressmantoy.com/instructions/5000/505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78607561"/>
              </p:ext>
            </p:extLst>
          </p:nvPr>
        </p:nvGraphicFramePr>
        <p:xfrm>
          <a:off x="2096930" y="1076605"/>
          <a:ext cx="4226549" cy="220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0" name="Who Wants To Be A Millionaire Music - Lifelines and Final Answ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 end="80448.289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427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3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5532" y="3209347"/>
            <a:ext cx="718189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9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Who first created a model of planetary motion that included epicycles, </a:t>
            </a:r>
            <a:r>
              <a:rPr lang="en-US" sz="29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deferents</a:t>
            </a:r>
            <a:r>
              <a:rPr lang="en-US" sz="29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and an </a:t>
            </a:r>
            <a:r>
              <a:rPr lang="en-US" sz="29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equant</a:t>
            </a:r>
            <a:r>
              <a:rPr lang="en-US" sz="29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point? </a:t>
            </a:r>
            <a:endParaRPr lang="en-US" sz="2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23581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A. Ptolemy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70344" y="5726296"/>
            <a:ext cx="385034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D. Hipparchus</a:t>
            </a:r>
            <a:endParaRPr lang="en-US" sz="4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2681" y="5715000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C. Copernicus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48735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B. Aristotle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9" y="2101096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160541666"/>
              </p:ext>
            </p:extLst>
          </p:nvPr>
        </p:nvGraphicFramePr>
        <p:xfrm>
          <a:off x="2096930" y="1076605"/>
          <a:ext cx="4226549" cy="220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0" name="Who Wants To Be A Millionaire Music - Lifelines and Final Answ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 end="80448.289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427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7944" y="3598277"/>
            <a:ext cx="6934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layer of the sun is the hottest?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3581" y="48635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A. 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Photosphere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48735" y="5741894"/>
            <a:ext cx="3850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D. They all have the same temperature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2681" y="5795546"/>
            <a:ext cx="38503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C. </a:t>
            </a:r>
            <a:r>
              <a:rPr lang="en-US" sz="3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Chromosphere</a:t>
            </a:r>
            <a:endParaRPr lang="en-US" sz="3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448735" y="4826169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B.   Corona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23879" y="1912233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/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913506043"/>
              </p:ext>
            </p:extLst>
          </p:nvPr>
        </p:nvGraphicFramePr>
        <p:xfrm>
          <a:off x="2096930" y="1076605"/>
          <a:ext cx="4226549" cy="220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0" name="Who Wants To Be A Millionaire Music - Lifelines and Final Answ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 end="80448.289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5427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30440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1658" y="3429000"/>
            <a:ext cx="73357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of the following is not included in the Four Fundamental Forces?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23581" y="48635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A.   Gravity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92756" y="5780157"/>
            <a:ext cx="38503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D. None of these</a:t>
            </a:r>
            <a:endParaRPr lang="en-US" sz="3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16858" y="5780157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C. Weak Nuclear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448735" y="4863515"/>
            <a:ext cx="385034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B. Electromagnetic</a:t>
            </a:r>
            <a:endParaRPr lang="en-US" sz="3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8" y="1676400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/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911134813"/>
              </p:ext>
            </p:extLst>
          </p:nvPr>
        </p:nvGraphicFramePr>
        <p:xfrm>
          <a:off x="2096930" y="1076605"/>
          <a:ext cx="4226549" cy="220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0" name="Who Wants To Be A Millionaire Music - Lifelines and Final Answ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 end="80448.289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427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4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Who Wants To Be A Millionaire Music - Lifelines and Final Answ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 end="80448.289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427" y="563062"/>
            <a:ext cx="609600" cy="609600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7785" y="3382833"/>
            <a:ext cx="71818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these stellar parameters, which one is a measure of how bright a star is intrinsically?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05653" y="48635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A.  Intensity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88274" y="5903268"/>
            <a:ext cx="38503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D. Distance Modulus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2681" y="5780157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C. Luminosity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48735" y="4925070"/>
            <a:ext cx="3850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B. Apparent Magnitude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10231" y="1521893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/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096088303"/>
              </p:ext>
            </p:extLst>
          </p:nvPr>
        </p:nvGraphicFramePr>
        <p:xfrm>
          <a:off x="2096930" y="1076605"/>
          <a:ext cx="4226549" cy="220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69136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39905" y="3204865"/>
            <a:ext cx="682214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long does it take for the moon to rotate 360 degrees around Earth and what is this called?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23581" y="4971236"/>
            <a:ext cx="3850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A. 27.3 days, sidereal period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70344" y="5934045"/>
            <a:ext cx="385034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D. 29.5 days, synodic period</a:t>
            </a:r>
            <a:endParaRPr lang="en-US" sz="23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14617" y="5934045"/>
            <a:ext cx="385034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C. 29.5 days, sidereal period</a:t>
            </a:r>
            <a:endParaRPr lang="en-US" sz="23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48735" y="4995009"/>
            <a:ext cx="3850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B. 27.3 days, synodic period</a:t>
            </a:r>
            <a:endParaRPr lang="en-US" sz="23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05600" y="1311057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/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648635013"/>
              </p:ext>
            </p:extLst>
          </p:nvPr>
        </p:nvGraphicFramePr>
        <p:xfrm>
          <a:off x="2096930" y="1076605"/>
          <a:ext cx="4226549" cy="220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0" name="Who Wants To Be A Millionaire Music - Lifelines and Final Answ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 end="80448.289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427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535337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376518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1222" y="3283803"/>
            <a:ext cx="7181899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law tells how much energy a blackbody will emit and is also proportional to the 4</a:t>
            </a:r>
            <a:r>
              <a:rPr lang="en-US" sz="2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power of temperature?</a:t>
            </a:r>
            <a:endParaRPr 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23581" y="4863515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A. </a:t>
            </a:r>
            <a:r>
              <a:rPr lang="en-US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Wein’s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Law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508443" y="5880184"/>
            <a:ext cx="38503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27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2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Stefan-Boltzmann Law</a:t>
            </a:r>
            <a:endParaRPr 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78758" y="5795546"/>
            <a:ext cx="385034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C. Newton’s 3</a:t>
            </a:r>
            <a:r>
              <a:rPr lang="en-US" sz="3400" b="0" cap="none" spc="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rd</a:t>
            </a:r>
            <a:r>
              <a:rPr lang="en-US" sz="3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Law</a:t>
            </a:r>
            <a:endParaRPr lang="en-US" sz="3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448735" y="4862027"/>
            <a:ext cx="38503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B. </a:t>
            </a:r>
            <a:r>
              <a:rPr lang="en-US" sz="3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Kirchoff’s</a:t>
            </a:r>
            <a:r>
              <a:rPr lang="en-US" sz="3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Law</a:t>
            </a:r>
            <a:endParaRPr lang="en-US" sz="3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82935" y="1103368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796443559"/>
              </p:ext>
            </p:extLst>
          </p:nvPr>
        </p:nvGraphicFramePr>
        <p:xfrm>
          <a:off x="2096930" y="1076605"/>
          <a:ext cx="4226549" cy="220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0" name="Who Wants To Be A Millionaire Music - Lifelines and Final Answ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 end="80448.289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427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94956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39906" y="3352056"/>
            <a:ext cx="68176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of these statements relating to cosmology is incorrect?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23581" y="5002704"/>
            <a:ext cx="385034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A. The universe is not static</a:t>
            </a:r>
            <a:endParaRPr lang="en-US" sz="23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70344" y="5661211"/>
            <a:ext cx="3850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D. The universe is homogeneous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2681" y="5691426"/>
            <a:ext cx="38503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C. The </a:t>
            </a:r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visible universe is infinite</a:t>
            </a:r>
            <a:endParaRPr 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448735" y="5011089"/>
            <a:ext cx="385034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B. The universe is isotropic</a:t>
            </a:r>
            <a:endParaRPr lang="en-US" sz="23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8" y="927691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/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/>
              <a:t>1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84906588"/>
              </p:ext>
            </p:extLst>
          </p:nvPr>
        </p:nvGraphicFramePr>
        <p:xfrm>
          <a:off x="2096930" y="1076605"/>
          <a:ext cx="4226549" cy="220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0" name="Who Wants To Be A Millionaire Music - Lifelines and Final Answ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 end="80448.289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427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416858" y="3718102"/>
            <a:ext cx="3850341" cy="878541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858938" y="3713553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7400" y="1600200"/>
            <a:ext cx="5181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  <a:ea typeface="Microsoft Himalaya" pitchFamily="2" charset="0"/>
                <a:cs typeface="Microsoft Himalaya" pitchFamily="2" charset="0"/>
              </a:rPr>
              <a:t>Is that your final answer?</a:t>
            </a:r>
            <a:endParaRPr lang="en-US" sz="4000" dirty="0">
              <a:solidFill>
                <a:schemeClr val="bg1"/>
              </a:solidFill>
              <a:latin typeface="Arial Black" pitchFamily="34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416857" y="3718102"/>
            <a:ext cx="38503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6" action="ppaction://hlinksldjump"/>
          </p:cNvPr>
          <p:cNvSpPr/>
          <p:nvPr/>
        </p:nvSpPr>
        <p:spPr>
          <a:xfrm>
            <a:off x="4858938" y="3692732"/>
            <a:ext cx="3854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Final Answ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2618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9438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1713" y="3229778"/>
            <a:ext cx="733577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9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type of eclipse is seen when an observer </a:t>
            </a:r>
            <a:r>
              <a:rPr lang="en-US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 Earth is located inside the penumbra of the moon’s shadow?</a:t>
            </a:r>
            <a:endParaRPr lang="en-US" sz="2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23581" y="4968714"/>
            <a:ext cx="3850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A. Annual Solar Eclipse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70344" y="5661211"/>
            <a:ext cx="38503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D. Penumbral Lunar Eclipse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32681" y="5892043"/>
            <a:ext cx="38503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C. Total Lunar Eclipse</a:t>
            </a: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26323" y="4971547"/>
            <a:ext cx="3850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B. 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Partial Solar Eclipse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8" y="694235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/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318499241"/>
              </p:ext>
            </p:extLst>
          </p:nvPr>
        </p:nvGraphicFramePr>
        <p:xfrm>
          <a:off x="2096930" y="1076605"/>
          <a:ext cx="4226549" cy="220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0" name="Who Wants To Be A Millionaire Music - Lifelines and Final Answ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 end="80448.289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427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5532" y="3225296"/>
            <a:ext cx="718189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limit to how massive white dwarf stars can be is known as Chandrasekhar’s limit. What is its value (in solar masses)?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23581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A.   .08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32681" y="5691426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C.  1.44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448735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B.   .40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7998" y="512606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/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4492756" y="5715000"/>
            <a:ext cx="3705467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D.   3.0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50711483"/>
              </p:ext>
            </p:extLst>
          </p:nvPr>
        </p:nvGraphicFramePr>
        <p:xfrm>
          <a:off x="2096930" y="1076605"/>
          <a:ext cx="4226549" cy="220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0" name="Who Wants To Be A Millionaire Music - Lifelines and Final Answ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 end="80448.289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427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1658" y="3244334"/>
            <a:ext cx="7335773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fact that there is reduction in the brightness of distant stars is evidence for interstellar medium. </a:t>
            </a:r>
            <a:r>
              <a:rPr lang="en-US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is this type of evidence called?</a:t>
            </a:r>
            <a:endParaRPr lang="en-US" sz="2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60497" y="4772252"/>
            <a:ext cx="385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   Dark Nebulae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70344" y="5904846"/>
            <a:ext cx="3850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D. Interstellar Extinction</a:t>
            </a:r>
            <a:endParaRPr lang="en-US" sz="27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32681" y="5891213"/>
            <a:ext cx="3850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C. Interstellar Emission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419600" y="4948878"/>
            <a:ext cx="38503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B. </a:t>
            </a:r>
            <a:r>
              <a:rPr lang="en-US" sz="27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Interstellar Reddening</a:t>
            </a:r>
            <a:endParaRPr lang="en-US" sz="27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10231" y="304800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/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	$100</a:t>
            </a:r>
            <a:endParaRPr lang="en-US" sz="1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pressmantoy.com/instructions/5000/505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106537524"/>
              </p:ext>
            </p:extLst>
          </p:nvPr>
        </p:nvGraphicFramePr>
        <p:xfrm>
          <a:off x="2096930" y="1076605"/>
          <a:ext cx="4226549" cy="220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0" name="Who Wants To Be A Millionaire Music - Lifelines and Final Answ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 end="80448.289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427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12377" y="4794956"/>
            <a:ext cx="3843617" cy="861773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492756" y="5715000"/>
            <a:ext cx="3749489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4448735" y="4778187"/>
            <a:ext cx="3749489" cy="87854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2377" y="5715000"/>
            <a:ext cx="3854822" cy="8382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04800" y="3204865"/>
            <a:ext cx="8229600" cy="13716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5532" y="3352056"/>
            <a:ext cx="68968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what year was “The Philosopher” born?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23581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A. 322 B.C.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70344" y="5723964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D. </a:t>
            </a:r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423 B.C.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14617" y="5723964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C. 258 B.C.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48735" y="4794955"/>
            <a:ext cx="38503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B. 384 B.C.</a:t>
            </a:r>
            <a:endParaRPr lang="en-US" sz="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08041" y="130237"/>
            <a:ext cx="1972235" cy="1210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5859"/>
            <a:ext cx="209406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</a:rPr>
              <a:t>15	$1,000,000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14	$500,000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13	$250,000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12	$125,000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11	$64,000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10	$32,000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9	$16,000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8	$8,000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7	$4,000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6	$2,000</a:t>
            </a:r>
          </a:p>
          <a:p>
            <a:r>
              <a:rPr lang="en-US" sz="1300" b="1" dirty="0" smtClean="0">
                <a:solidFill>
                  <a:schemeClr val="bg1"/>
                </a:solidFill>
              </a:rPr>
              <a:t>5	$1,000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4	$500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3	$300	</a:t>
            </a:r>
          </a:p>
          <a:p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2	$200</a:t>
            </a:r>
          </a:p>
          <a:p>
            <a:r>
              <a:rPr lang="en-US" sz="1300" b="1" dirty="0" smtClean="0"/>
              <a:t>1</a:t>
            </a:r>
            <a:r>
              <a:rPr lang="en-US" sz="1300" b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300" b="1" dirty="0" smtClean="0"/>
              <a:t>$100</a:t>
            </a:r>
            <a:endParaRPr lang="en-US" sz="1300" b="1" dirty="0"/>
          </a:p>
        </p:txBody>
      </p:sp>
      <p:pic>
        <p:nvPicPr>
          <p:cNvPr id="2050" name="Picture 2" descr="http://www.pressmantoy.com/instructions/5000/505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780"/>
            <a:ext cx="1403596" cy="8858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ocialogicmarketing.com/wordpress/wp-content/uploads/2012/03/Phone-mono-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6" y="162205"/>
            <a:ext cx="1448873" cy="914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59" y="162205"/>
            <a:ext cx="1411941" cy="859443"/>
          </a:xfrm>
          <a:prstGeom prst="ellipse">
            <a:avLst/>
          </a:prstGeom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215386148"/>
              </p:ext>
            </p:extLst>
          </p:nvPr>
        </p:nvGraphicFramePr>
        <p:xfrm>
          <a:off x="2096930" y="1076605"/>
          <a:ext cx="4226549" cy="220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0" name="Who Wants To Be A Millionaire Music - Lifelines and Final Answer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 end="80448.289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5427" y="175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1777</Words>
  <Application>Microsoft Office PowerPoint</Application>
  <PresentationFormat>On-screen Show (4:3)</PresentationFormat>
  <Paragraphs>1062</Paragraphs>
  <Slides>93</Slides>
  <Notes>3</Notes>
  <HiddenSlides>0</HiddenSlides>
  <MMClips>92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</dc:creator>
  <cp:lastModifiedBy>Jason</cp:lastModifiedBy>
  <cp:revision>88</cp:revision>
  <dcterms:created xsi:type="dcterms:W3CDTF">2012-04-16T23:42:15Z</dcterms:created>
  <dcterms:modified xsi:type="dcterms:W3CDTF">2012-04-24T21:44:06Z</dcterms:modified>
</cp:coreProperties>
</file>