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4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9D69-BFF5-4665-90BC-FEF805B2F7AC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77E4-B385-4E81-9835-A0C237FB5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314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9D69-BFF5-4665-90BC-FEF805B2F7AC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77E4-B385-4E81-9835-A0C237FB5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52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9D69-BFF5-4665-90BC-FEF805B2F7AC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77E4-B385-4E81-9835-A0C237FB5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883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9D69-BFF5-4665-90BC-FEF805B2F7AC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77E4-B385-4E81-9835-A0C237FB5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63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9D69-BFF5-4665-90BC-FEF805B2F7AC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77E4-B385-4E81-9835-A0C237FB5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616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9D69-BFF5-4665-90BC-FEF805B2F7AC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77E4-B385-4E81-9835-A0C237FB5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822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9D69-BFF5-4665-90BC-FEF805B2F7AC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77E4-B385-4E81-9835-A0C237FB5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491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9D69-BFF5-4665-90BC-FEF805B2F7AC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77E4-B385-4E81-9835-A0C237FB5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54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9D69-BFF5-4665-90BC-FEF805B2F7AC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77E4-B385-4E81-9835-A0C237FB5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984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9D69-BFF5-4665-90BC-FEF805B2F7AC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77E4-B385-4E81-9835-A0C237FB5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63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9D69-BFF5-4665-90BC-FEF805B2F7AC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77E4-B385-4E81-9835-A0C237FB5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102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C9D69-BFF5-4665-90BC-FEF805B2F7AC}" type="datetimeFigureOut">
              <a:rPr lang="en-US" smtClean="0"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477E4-B385-4E81-9835-A0C237FB5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84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71601"/>
            <a:ext cx="9144000" cy="2228850"/>
          </a:xfrm>
        </p:spPr>
        <p:txBody>
          <a:bodyPr>
            <a:normAutofit fontScale="90000"/>
          </a:bodyPr>
          <a:lstStyle/>
          <a:p>
            <a:r>
              <a:rPr lang="en-US" sz="8900" dirty="0" smtClean="0">
                <a:latin typeface="Maiandra GD" pitchFamily="34" charset="0"/>
              </a:rPr>
              <a:t>Lost in Hollywood:</a:t>
            </a:r>
            <a:r>
              <a:rPr lang="en-US" dirty="0" smtClean="0">
                <a:latin typeface="Maiandra GD" pitchFamily="34" charset="0"/>
              </a:rPr>
              <a:t/>
            </a:r>
            <a:br>
              <a:rPr lang="en-US" dirty="0" smtClean="0">
                <a:latin typeface="Maiandra GD" pitchFamily="34" charset="0"/>
              </a:rPr>
            </a:br>
            <a:r>
              <a:rPr lang="en-US" sz="4000" dirty="0" smtClean="0">
                <a:latin typeface="Maiandra GD" pitchFamily="34" charset="0"/>
              </a:rPr>
              <a:t>The Evolution of Space on the Big Screen</a:t>
            </a:r>
            <a:endParaRPr lang="en-US" sz="4000" dirty="0">
              <a:latin typeface="Maiandra G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48200"/>
            <a:ext cx="6400800" cy="9906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Maiandra GD" pitchFamily="34" charset="0"/>
              </a:rPr>
              <a:t>By: Haley Huson</a:t>
            </a:r>
            <a:endParaRPr lang="en-US" sz="4000" dirty="0">
              <a:solidFill>
                <a:srgbClr val="000000"/>
              </a:solidFill>
              <a:latin typeface="Maiandra G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73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Maiandra GD" pitchFamily="34" charset="0"/>
              </a:rPr>
              <a:t>The 1950’s</a:t>
            </a:r>
            <a:endParaRPr lang="en-US" sz="4800" b="1" dirty="0">
              <a:latin typeface="Maiandra GD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Maiandra GD" pitchFamily="34" charset="0"/>
              </a:rPr>
              <a:t>Flight to Mars</a:t>
            </a:r>
          </a:p>
          <a:p>
            <a:pPr lvl="1"/>
            <a:endParaRPr lang="en-US" dirty="0">
              <a:latin typeface="Maiandra GD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1000" cy="4525963"/>
          </a:xfrm>
        </p:spPr>
        <p:txBody>
          <a:bodyPr/>
          <a:lstStyle/>
          <a:p>
            <a:r>
              <a:rPr lang="en-US" dirty="0" smtClean="0">
                <a:latin typeface="Maiandra GD" pitchFamily="34" charset="0"/>
              </a:rPr>
              <a:t>Destination  Moon</a:t>
            </a:r>
          </a:p>
          <a:p>
            <a:pPr lvl="1"/>
            <a:r>
              <a:rPr lang="en-US" dirty="0" smtClean="0">
                <a:latin typeface="Maiandra GD" pitchFamily="34" charset="0"/>
              </a:rPr>
              <a:t>The moon’s surface has many craters but isn’t cracked like seen here.</a:t>
            </a:r>
          </a:p>
          <a:p>
            <a:endParaRPr lang="en-US" dirty="0"/>
          </a:p>
        </p:txBody>
      </p:sp>
      <p:pic>
        <p:nvPicPr>
          <p:cNvPr id="1026" name="Picture 2" descr="C:\Users\Denise\Pictures\astro103\destination-moon-470-030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9036" y="3413036"/>
            <a:ext cx="417195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Denise\Pictures\astro103\FlightToMar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609264"/>
            <a:ext cx="2722418" cy="2039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Denise\Pictures\astro103\mar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72146"/>
            <a:ext cx="2190750" cy="208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04800" y="2251364"/>
            <a:ext cx="1752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the right: A picture of Mars. The density is &lt;1% of Earth’s allowing us to see its rough surface.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874818" y="4381312"/>
            <a:ext cx="16400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the left: A still from the movie. Here the size ratio is off and mars has a much lighter color to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36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Maiandra GD" pitchFamily="34" charset="0"/>
              </a:rPr>
              <a:t>The 1960’s</a:t>
            </a:r>
            <a:endParaRPr lang="en-US" sz="4800" b="1" dirty="0">
              <a:latin typeface="Maiandra G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2001: A Space Odyssey</a:t>
            </a:r>
          </a:p>
          <a:p>
            <a:pPr lvl="1"/>
            <a:r>
              <a:rPr lang="en-US" dirty="0" smtClean="0"/>
              <a:t>Considered one of the most accurate sci-fi movies of all time.</a:t>
            </a:r>
          </a:p>
          <a:p>
            <a:pPr lvl="1"/>
            <a:r>
              <a:rPr lang="en-US" dirty="0" smtClean="0"/>
              <a:t>Here we see the moon, earth, and sun aligned. The size and distance ratio is wrong.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67200" cy="4525963"/>
          </a:xfrm>
        </p:spPr>
        <p:txBody>
          <a:bodyPr/>
          <a:lstStyle/>
          <a:p>
            <a:r>
              <a:rPr lang="en-US" dirty="0" smtClean="0"/>
              <a:t>Journey to the 7</a:t>
            </a:r>
            <a:r>
              <a:rPr lang="en-US" baseline="30000" dirty="0" smtClean="0"/>
              <a:t>th</a:t>
            </a:r>
            <a:r>
              <a:rPr lang="en-US" dirty="0" smtClean="0"/>
              <a:t> Planet</a:t>
            </a:r>
          </a:p>
          <a:p>
            <a:pPr lvl="1"/>
            <a:r>
              <a:rPr lang="en-US" dirty="0" smtClean="0"/>
              <a:t>A mission sends men to explore the planet Uranus. </a:t>
            </a:r>
          </a:p>
          <a:p>
            <a:pPr lvl="1"/>
            <a:r>
              <a:rPr lang="en-US" dirty="0" smtClean="0"/>
              <a:t>Problem: Uranus is made up of gases</a:t>
            </a:r>
          </a:p>
          <a:p>
            <a:pPr lvl="2"/>
            <a:r>
              <a:rPr lang="en-US" dirty="0" smtClean="0"/>
              <a:t>No surface for them to explore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Movie Playing*</a:t>
            </a:r>
          </a:p>
          <a:p>
            <a:pPr lvl="2"/>
            <a:endParaRPr lang="en-US" dirty="0"/>
          </a:p>
          <a:p>
            <a:pPr lvl="2"/>
            <a:endParaRPr lang="en-US" dirty="0" smtClean="0"/>
          </a:p>
        </p:txBody>
      </p:sp>
      <p:pic>
        <p:nvPicPr>
          <p:cNvPr id="2050" name="Picture 2" descr="C:\Users\Denise\Pictures\astro103\sunearthmoonSPACEODYSSE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807527"/>
            <a:ext cx="41148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789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Maiandra GD" pitchFamily="34" charset="0"/>
              </a:rPr>
              <a:t>The 1970’s</a:t>
            </a:r>
            <a:endParaRPr lang="en-US" sz="4800" b="1" dirty="0">
              <a:latin typeface="Maiandra G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Maiandra GD" pitchFamily="34" charset="0"/>
              </a:rPr>
              <a:t>Close Encounters of the Third Kind</a:t>
            </a:r>
            <a:endParaRPr lang="en-US" dirty="0">
              <a:latin typeface="Maiandra GD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1600200"/>
            <a:ext cx="4724400" cy="4525963"/>
          </a:xfrm>
        </p:spPr>
        <p:txBody>
          <a:bodyPr/>
          <a:lstStyle/>
          <a:p>
            <a:r>
              <a:rPr lang="en-US" dirty="0" smtClean="0">
                <a:latin typeface="Maiandra GD" pitchFamily="34" charset="0"/>
              </a:rPr>
              <a:t>Star Wars IV: A New Hope</a:t>
            </a:r>
          </a:p>
          <a:p>
            <a:pPr lvl="1"/>
            <a:r>
              <a:rPr lang="en-US" dirty="0" smtClean="0">
                <a:latin typeface="Maiandra GD" pitchFamily="34" charset="0"/>
              </a:rPr>
              <a:t>No Oxygen=No Explosion</a:t>
            </a:r>
          </a:p>
          <a:p>
            <a:pPr lvl="2"/>
            <a:r>
              <a:rPr lang="en-US" dirty="0" smtClean="0">
                <a:latin typeface="Maiandra GD" pitchFamily="34" charset="0"/>
              </a:rPr>
              <a:t>Common mistake in Hollywood.</a:t>
            </a:r>
            <a:endParaRPr lang="en-US" dirty="0">
              <a:latin typeface="Maiandra GD" pitchFamily="34" charset="0"/>
            </a:endParaRPr>
          </a:p>
        </p:txBody>
      </p:sp>
      <p:pic>
        <p:nvPicPr>
          <p:cNvPr id="3074" name="Picture 2" descr="C:\Users\Denise\Pictures\astro103\death-star-explos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581400"/>
            <a:ext cx="4784651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90800"/>
            <a:ext cx="255854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270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Maiandra GD" pitchFamily="34" charset="0"/>
              </a:rPr>
              <a:t>The 1980’s</a:t>
            </a:r>
            <a:endParaRPr lang="en-US" sz="4800" b="1" dirty="0">
              <a:latin typeface="Maiandra G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Maiandra GD" pitchFamily="34" charset="0"/>
              </a:rPr>
              <a:t>E.T. Extra Terrestrial</a:t>
            </a:r>
          </a:p>
          <a:p>
            <a:pPr lvl="1"/>
            <a:r>
              <a:rPr lang="en-US" dirty="0" smtClean="0">
                <a:latin typeface="Maiandra GD" pitchFamily="34" charset="0"/>
              </a:rPr>
              <a:t>More believable picture.</a:t>
            </a:r>
          </a:p>
          <a:p>
            <a:pPr lvl="1"/>
            <a:r>
              <a:rPr lang="en-US" dirty="0" smtClean="0">
                <a:latin typeface="Maiandra GD" pitchFamily="34" charset="0"/>
              </a:rPr>
              <a:t>Apparent size.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latin typeface="Maiandra GD" pitchFamily="34" charset="0"/>
              </a:rPr>
              <a:t>The Last </a:t>
            </a:r>
            <a:r>
              <a:rPr lang="en-US" dirty="0" err="1" smtClean="0">
                <a:latin typeface="Maiandra GD" pitchFamily="34" charset="0"/>
              </a:rPr>
              <a:t>Starfighter</a:t>
            </a:r>
            <a:endParaRPr lang="en-US" dirty="0">
              <a:latin typeface="Maiandra GD" pitchFamily="34" charset="0"/>
            </a:endParaRPr>
          </a:p>
        </p:txBody>
      </p:sp>
      <p:pic>
        <p:nvPicPr>
          <p:cNvPr id="4098" name="Picture 2" descr="C:\Users\Denise\Pictures\astro103\moonE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0"/>
            <a:ext cx="4082143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Denise\Pictures\astro103\imagesCASM9GD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242494"/>
            <a:ext cx="4267199" cy="4158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599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Maiandra GD" pitchFamily="34" charset="0"/>
              </a:rPr>
              <a:t>The 1990’s</a:t>
            </a:r>
            <a:endParaRPr lang="en-US" sz="4800" b="1" dirty="0">
              <a:latin typeface="Maiandra G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Maiandra GD" pitchFamily="34" charset="0"/>
              </a:rPr>
              <a:t>Apollo 13</a:t>
            </a:r>
          </a:p>
          <a:p>
            <a:pPr lvl="1"/>
            <a:r>
              <a:rPr lang="en-US" dirty="0" smtClean="0">
                <a:latin typeface="Maiandra GD" pitchFamily="34" charset="0"/>
              </a:rPr>
              <a:t>Moon goes through phases in 4 days.</a:t>
            </a:r>
          </a:p>
          <a:p>
            <a:pPr lvl="2"/>
            <a:r>
              <a:rPr lang="en-US" dirty="0" smtClean="0">
                <a:latin typeface="Maiandra GD" pitchFamily="34" charset="0"/>
              </a:rPr>
              <a:t>Normal moon phases take 28 days.</a:t>
            </a:r>
          </a:p>
          <a:p>
            <a:pPr lvl="1"/>
            <a:endParaRPr lang="en-US" dirty="0" smtClean="0">
              <a:latin typeface="Maiandra GD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latin typeface="Maiandra GD" pitchFamily="34" charset="0"/>
              </a:rPr>
              <a:t>Armageddon</a:t>
            </a:r>
          </a:p>
          <a:p>
            <a:pPr lvl="1"/>
            <a:r>
              <a:rPr lang="en-US" dirty="0" smtClean="0">
                <a:latin typeface="Maiandra GD" pitchFamily="34" charset="0"/>
              </a:rPr>
              <a:t>Most inaccurate movie</a:t>
            </a:r>
            <a:endParaRPr lang="en-US" dirty="0">
              <a:latin typeface="Maiandra GD" pitchFamily="34" charset="0"/>
            </a:endParaRPr>
          </a:p>
        </p:txBody>
      </p:sp>
      <p:pic>
        <p:nvPicPr>
          <p:cNvPr id="5122" name="Picture 2" descr="C:\Users\Denise\Pictures\astro103\armagedd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2475" y="2675450"/>
            <a:ext cx="2152650" cy="1432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Denise\Pictures\astro103\cer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2662" y="4953000"/>
            <a:ext cx="2847975" cy="160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781800" y="2514600"/>
            <a:ext cx="1752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the Left: From Armageddon, round asteroid the size of Texas (~1400 km)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419600" y="4524473"/>
            <a:ext cx="1447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the Right: Ceres, the largest asteroid, ~940 km and irregularly shaped</a:t>
            </a:r>
            <a:endParaRPr lang="en-US" dirty="0"/>
          </a:p>
        </p:txBody>
      </p:sp>
      <p:pic>
        <p:nvPicPr>
          <p:cNvPr id="5124" name="Picture 4" descr="C:\Users\Denise\Pictures\astro103\imagesCAPCERJ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027596"/>
            <a:ext cx="3657600" cy="2565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106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Maiandra GD" pitchFamily="34" charset="0"/>
              </a:rPr>
              <a:t>The 2000’s</a:t>
            </a:r>
            <a:endParaRPr lang="en-US" sz="4800" b="1" dirty="0">
              <a:latin typeface="Maiandra G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Maiandra GD" pitchFamily="34" charset="0"/>
              </a:rPr>
              <a:t>Avatar</a:t>
            </a:r>
            <a:endParaRPr lang="en-US" dirty="0">
              <a:latin typeface="Maiandra GD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latin typeface="Maiandra GD" pitchFamily="34" charset="0"/>
              </a:rPr>
              <a:t>Apollo 18</a:t>
            </a:r>
          </a:p>
        </p:txBody>
      </p:sp>
      <p:pic>
        <p:nvPicPr>
          <p:cNvPr id="6146" name="Picture 2" descr="C:\Users\Denise\Pictures\astro103\avat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61" y="2428009"/>
            <a:ext cx="3998779" cy="2647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Denise\Pictures\astro103\imagesCA93OJC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438400"/>
            <a:ext cx="4232242" cy="2641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33400" y="56388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Today’s movies are more realistic, though they are still riddled with technical difficulties in engineering.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Maiandra GD" pitchFamily="34" charset="0"/>
              </a:rPr>
              <a:t>Most Common Mistakes</a:t>
            </a:r>
            <a:endParaRPr lang="en-US" sz="4800" b="1" dirty="0">
              <a:latin typeface="Maiandra G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Maiandra GD" pitchFamily="34" charset="0"/>
              </a:rPr>
              <a:t>Size Ratios</a:t>
            </a:r>
          </a:p>
          <a:p>
            <a:r>
              <a:rPr lang="en-US" dirty="0" smtClean="0">
                <a:latin typeface="Maiandra GD" pitchFamily="34" charset="0"/>
              </a:rPr>
              <a:t>Apparent Size</a:t>
            </a:r>
          </a:p>
          <a:p>
            <a:r>
              <a:rPr lang="en-US" dirty="0" smtClean="0">
                <a:latin typeface="Maiandra GD" pitchFamily="34" charset="0"/>
              </a:rPr>
              <a:t>Moon Phases</a:t>
            </a:r>
          </a:p>
          <a:p>
            <a:r>
              <a:rPr lang="en-US" dirty="0" smtClean="0">
                <a:latin typeface="Maiandra GD" pitchFamily="34" charset="0"/>
              </a:rPr>
              <a:t>Sound </a:t>
            </a:r>
          </a:p>
          <a:p>
            <a:r>
              <a:rPr lang="en-US" dirty="0" smtClean="0">
                <a:latin typeface="Maiandra GD" pitchFamily="34" charset="0"/>
              </a:rPr>
              <a:t>Explosions</a:t>
            </a:r>
          </a:p>
          <a:p>
            <a:r>
              <a:rPr lang="en-US" dirty="0" smtClean="0">
                <a:latin typeface="Maiandra GD" pitchFamily="34" charset="0"/>
              </a:rPr>
              <a:t>Replications</a:t>
            </a:r>
          </a:p>
          <a:p>
            <a:endParaRPr lang="en-US" dirty="0" smtClean="0">
              <a:latin typeface="Maiandra GD" pitchFamily="34" charset="0"/>
            </a:endParaRPr>
          </a:p>
          <a:p>
            <a:endParaRPr lang="en-US" dirty="0">
              <a:latin typeface="Maiandra G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766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279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Lost in Hollywood: The Evolution of Space on the Big Screen</vt:lpstr>
      <vt:lpstr>The 1950’s</vt:lpstr>
      <vt:lpstr>The 1960’s</vt:lpstr>
      <vt:lpstr>The 1970’s</vt:lpstr>
      <vt:lpstr>The 1980’s</vt:lpstr>
      <vt:lpstr>The 1990’s</vt:lpstr>
      <vt:lpstr>The 2000’s</vt:lpstr>
      <vt:lpstr>Most Common Mistakes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Lost in Hollywood: True Science Gets Lost on the Big Screen</dc:title>
  <dc:creator>haley</dc:creator>
  <cp:lastModifiedBy>haley</cp:lastModifiedBy>
  <cp:revision>21</cp:revision>
  <dcterms:created xsi:type="dcterms:W3CDTF">2012-04-23T22:58:36Z</dcterms:created>
  <dcterms:modified xsi:type="dcterms:W3CDTF">2012-04-24T13:48:13Z</dcterms:modified>
</cp:coreProperties>
</file>