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7" r:id="rId2"/>
    <p:sldId id="260" r:id="rId3"/>
    <p:sldId id="263" r:id="rId4"/>
    <p:sldId id="261" r:id="rId5"/>
    <p:sldId id="264" r:id="rId6"/>
    <p:sldId id="262" r:id="rId7"/>
    <p:sldId id="265" r:id="rId8"/>
    <p:sldId id="266"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71" autoAdjust="0"/>
  </p:normalViewPr>
  <p:slideViewPr>
    <p:cSldViewPr>
      <p:cViewPr varScale="1">
        <p:scale>
          <a:sx n="75" d="100"/>
          <a:sy n="75" d="100"/>
        </p:scale>
        <p:origin x="-1224" y="-8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7AB613-265A-4BFB-A893-D84AB203D039}" type="datetimeFigureOut">
              <a:rPr lang="en-US" smtClean="0"/>
              <a:t>2/28/2013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C5FD48-46C7-40EA-9AEE-AE3DEDA1C30D}" type="slidenum">
              <a:rPr lang="en-US" smtClean="0"/>
              <a:t>‹#›</a:t>
            </a:fld>
            <a:endParaRPr lang="en-US"/>
          </a:p>
        </p:txBody>
      </p:sp>
    </p:spTree>
    <p:extLst>
      <p:ext uri="{BB962C8B-B14F-4D97-AF65-F5344CB8AC3E}">
        <p14:creationId xmlns:p14="http://schemas.microsoft.com/office/powerpoint/2010/main" val="20461850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7AB613-265A-4BFB-A893-D84AB203D039}" type="datetimeFigureOut">
              <a:rPr lang="en-US" smtClean="0"/>
              <a:t>2/28/2013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C5FD48-46C7-40EA-9AEE-AE3DEDA1C30D}" type="slidenum">
              <a:rPr lang="en-US" smtClean="0"/>
              <a:t>‹#›</a:t>
            </a:fld>
            <a:endParaRPr lang="en-US"/>
          </a:p>
        </p:txBody>
      </p:sp>
    </p:spTree>
    <p:extLst>
      <p:ext uri="{BB962C8B-B14F-4D97-AF65-F5344CB8AC3E}">
        <p14:creationId xmlns:p14="http://schemas.microsoft.com/office/powerpoint/2010/main" val="36309014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7AB613-265A-4BFB-A893-D84AB203D039}" type="datetimeFigureOut">
              <a:rPr lang="en-US" smtClean="0"/>
              <a:t>2/28/2013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C5FD48-46C7-40EA-9AEE-AE3DEDA1C30D}" type="slidenum">
              <a:rPr lang="en-US" smtClean="0"/>
              <a:t>‹#›</a:t>
            </a:fld>
            <a:endParaRPr lang="en-US"/>
          </a:p>
        </p:txBody>
      </p:sp>
    </p:spTree>
    <p:extLst>
      <p:ext uri="{BB962C8B-B14F-4D97-AF65-F5344CB8AC3E}">
        <p14:creationId xmlns:p14="http://schemas.microsoft.com/office/powerpoint/2010/main" val="23117112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7AB613-265A-4BFB-A893-D84AB203D039}" type="datetimeFigureOut">
              <a:rPr lang="en-US" smtClean="0"/>
              <a:t>2/28/2013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C5FD48-46C7-40EA-9AEE-AE3DEDA1C30D}" type="slidenum">
              <a:rPr lang="en-US" smtClean="0"/>
              <a:t>‹#›</a:t>
            </a:fld>
            <a:endParaRPr lang="en-US"/>
          </a:p>
        </p:txBody>
      </p:sp>
    </p:spTree>
    <p:extLst>
      <p:ext uri="{BB962C8B-B14F-4D97-AF65-F5344CB8AC3E}">
        <p14:creationId xmlns:p14="http://schemas.microsoft.com/office/powerpoint/2010/main" val="576386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87AB613-265A-4BFB-A893-D84AB203D039}" type="datetimeFigureOut">
              <a:rPr lang="en-US" smtClean="0"/>
              <a:t>2/28/2013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C5FD48-46C7-40EA-9AEE-AE3DEDA1C30D}" type="slidenum">
              <a:rPr lang="en-US" smtClean="0"/>
              <a:t>‹#›</a:t>
            </a:fld>
            <a:endParaRPr lang="en-US"/>
          </a:p>
        </p:txBody>
      </p:sp>
    </p:spTree>
    <p:extLst>
      <p:ext uri="{BB962C8B-B14F-4D97-AF65-F5344CB8AC3E}">
        <p14:creationId xmlns:p14="http://schemas.microsoft.com/office/powerpoint/2010/main" val="20175375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87AB613-265A-4BFB-A893-D84AB203D039}" type="datetimeFigureOut">
              <a:rPr lang="en-US" smtClean="0"/>
              <a:t>2/28/2013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C5FD48-46C7-40EA-9AEE-AE3DEDA1C30D}" type="slidenum">
              <a:rPr lang="en-US" smtClean="0"/>
              <a:t>‹#›</a:t>
            </a:fld>
            <a:endParaRPr lang="en-US"/>
          </a:p>
        </p:txBody>
      </p:sp>
    </p:spTree>
    <p:extLst>
      <p:ext uri="{BB962C8B-B14F-4D97-AF65-F5344CB8AC3E}">
        <p14:creationId xmlns:p14="http://schemas.microsoft.com/office/powerpoint/2010/main" val="32455489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87AB613-265A-4BFB-A893-D84AB203D039}" type="datetimeFigureOut">
              <a:rPr lang="en-US" smtClean="0"/>
              <a:t>2/28/2013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CC5FD48-46C7-40EA-9AEE-AE3DEDA1C30D}" type="slidenum">
              <a:rPr lang="en-US" smtClean="0"/>
              <a:t>‹#›</a:t>
            </a:fld>
            <a:endParaRPr lang="en-US"/>
          </a:p>
        </p:txBody>
      </p:sp>
    </p:spTree>
    <p:extLst>
      <p:ext uri="{BB962C8B-B14F-4D97-AF65-F5344CB8AC3E}">
        <p14:creationId xmlns:p14="http://schemas.microsoft.com/office/powerpoint/2010/main" val="34786245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7AB613-265A-4BFB-A893-D84AB203D039}" type="datetimeFigureOut">
              <a:rPr lang="en-US" smtClean="0"/>
              <a:t>2/28/2013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CC5FD48-46C7-40EA-9AEE-AE3DEDA1C30D}" type="slidenum">
              <a:rPr lang="en-US" smtClean="0"/>
              <a:t>‹#›</a:t>
            </a:fld>
            <a:endParaRPr lang="en-US"/>
          </a:p>
        </p:txBody>
      </p:sp>
    </p:spTree>
    <p:extLst>
      <p:ext uri="{BB962C8B-B14F-4D97-AF65-F5344CB8AC3E}">
        <p14:creationId xmlns:p14="http://schemas.microsoft.com/office/powerpoint/2010/main" val="24685053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7AB613-265A-4BFB-A893-D84AB203D039}" type="datetimeFigureOut">
              <a:rPr lang="en-US" smtClean="0"/>
              <a:t>2/28/2013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CC5FD48-46C7-40EA-9AEE-AE3DEDA1C30D}" type="slidenum">
              <a:rPr lang="en-US" smtClean="0"/>
              <a:t>‹#›</a:t>
            </a:fld>
            <a:endParaRPr lang="en-US"/>
          </a:p>
        </p:txBody>
      </p:sp>
    </p:spTree>
    <p:extLst>
      <p:ext uri="{BB962C8B-B14F-4D97-AF65-F5344CB8AC3E}">
        <p14:creationId xmlns:p14="http://schemas.microsoft.com/office/powerpoint/2010/main" val="20681641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87AB613-265A-4BFB-A893-D84AB203D039}" type="datetimeFigureOut">
              <a:rPr lang="en-US" smtClean="0"/>
              <a:t>2/28/2013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C5FD48-46C7-40EA-9AEE-AE3DEDA1C30D}" type="slidenum">
              <a:rPr lang="en-US" smtClean="0"/>
              <a:t>‹#›</a:t>
            </a:fld>
            <a:endParaRPr lang="en-US"/>
          </a:p>
        </p:txBody>
      </p:sp>
    </p:spTree>
    <p:extLst>
      <p:ext uri="{BB962C8B-B14F-4D97-AF65-F5344CB8AC3E}">
        <p14:creationId xmlns:p14="http://schemas.microsoft.com/office/powerpoint/2010/main" val="3662080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87AB613-265A-4BFB-A893-D84AB203D039}" type="datetimeFigureOut">
              <a:rPr lang="en-US" smtClean="0"/>
              <a:t>2/28/2013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C5FD48-46C7-40EA-9AEE-AE3DEDA1C30D}" type="slidenum">
              <a:rPr lang="en-US" smtClean="0"/>
              <a:t>‹#›</a:t>
            </a:fld>
            <a:endParaRPr lang="en-US"/>
          </a:p>
        </p:txBody>
      </p:sp>
    </p:spTree>
    <p:extLst>
      <p:ext uri="{BB962C8B-B14F-4D97-AF65-F5344CB8AC3E}">
        <p14:creationId xmlns:p14="http://schemas.microsoft.com/office/powerpoint/2010/main" val="2343235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7AB613-265A-4BFB-A893-D84AB203D039}" type="datetimeFigureOut">
              <a:rPr lang="en-US" smtClean="0"/>
              <a:t>2/28/2013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C5FD48-46C7-40EA-9AEE-AE3DEDA1C30D}" type="slidenum">
              <a:rPr lang="en-US" smtClean="0"/>
              <a:t>‹#›</a:t>
            </a:fld>
            <a:endParaRPr lang="en-US"/>
          </a:p>
        </p:txBody>
      </p:sp>
    </p:spTree>
    <p:extLst>
      <p:ext uri="{BB962C8B-B14F-4D97-AF65-F5344CB8AC3E}">
        <p14:creationId xmlns:p14="http://schemas.microsoft.com/office/powerpoint/2010/main" val="33946316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Classical Stargazing</a:t>
            </a:r>
            <a:endParaRPr lang="en-US" dirty="0"/>
          </a:p>
        </p:txBody>
      </p:sp>
      <p:sp>
        <p:nvSpPr>
          <p:cNvPr id="5" name="Subtitle 4"/>
          <p:cNvSpPr>
            <a:spLocks noGrp="1"/>
          </p:cNvSpPr>
          <p:nvPr>
            <p:ph type="subTitle" idx="1"/>
          </p:nvPr>
        </p:nvSpPr>
        <p:spPr/>
        <p:txBody>
          <a:bodyPr/>
          <a:lstStyle/>
          <a:p>
            <a:r>
              <a:rPr lang="en-US" dirty="0" smtClean="0"/>
              <a:t>Daniel Selzle</a:t>
            </a:r>
            <a:endParaRPr lang="en-US" dirty="0"/>
          </a:p>
        </p:txBody>
      </p:sp>
    </p:spTree>
    <p:extLst>
      <p:ext uri="{BB962C8B-B14F-4D97-AF65-F5344CB8AC3E}">
        <p14:creationId xmlns:p14="http://schemas.microsoft.com/office/powerpoint/2010/main" val="42108943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4752" y="839877"/>
            <a:ext cx="8640960" cy="5755422"/>
          </a:xfrm>
          <a:prstGeom prst="rect">
            <a:avLst/>
          </a:prstGeom>
          <a:noFill/>
        </p:spPr>
        <p:txBody>
          <a:bodyPr wrap="square" numCol="1" rtlCol="0">
            <a:spAutoFit/>
          </a:bodyPr>
          <a:lstStyle/>
          <a:p>
            <a:r>
              <a:rPr lang="en-US" sz="2300" dirty="0" err="1" smtClean="0"/>
              <a:t>Serpens</a:t>
            </a:r>
            <a:r>
              <a:rPr lang="en-US" sz="2300" dirty="0" smtClean="0"/>
              <a:t> </a:t>
            </a:r>
            <a:r>
              <a:rPr lang="en-US" sz="2300" dirty="0" err="1" smtClean="0"/>
              <a:t>Gallicus</a:t>
            </a:r>
            <a:r>
              <a:rPr lang="en-US" sz="2300" dirty="0" smtClean="0"/>
              <a:t> in </a:t>
            </a:r>
            <a:r>
              <a:rPr lang="en-US" sz="2300" dirty="0" err="1" smtClean="0"/>
              <a:t>nocte</a:t>
            </a:r>
            <a:r>
              <a:rPr lang="en-US" sz="2300" dirty="0" smtClean="0"/>
              <a:t> </a:t>
            </a:r>
            <a:r>
              <a:rPr lang="en-US" sz="2300" dirty="0" err="1" smtClean="0"/>
              <a:t>occisus</a:t>
            </a:r>
            <a:r>
              <a:rPr lang="en-US" sz="2300" dirty="0" smtClean="0"/>
              <a:t> limo se </a:t>
            </a:r>
            <a:r>
              <a:rPr lang="en-US" sz="2300" dirty="0" err="1" smtClean="0"/>
              <a:t>immergit</a:t>
            </a:r>
            <a:endParaRPr lang="en-US" sz="2300" dirty="0" smtClean="0"/>
          </a:p>
          <a:p>
            <a:r>
              <a:rPr lang="en-US" sz="2300" dirty="0" err="1" smtClean="0"/>
              <a:t>Iuppiter</a:t>
            </a:r>
            <a:r>
              <a:rPr lang="en-US" sz="2300" dirty="0" smtClean="0"/>
              <a:t> </a:t>
            </a:r>
            <a:r>
              <a:rPr lang="en-US" sz="2300" dirty="0" err="1" smtClean="0"/>
              <a:t>dum</a:t>
            </a:r>
            <a:r>
              <a:rPr lang="en-US" sz="2300" dirty="0" smtClean="0"/>
              <a:t> </a:t>
            </a:r>
            <a:r>
              <a:rPr lang="en-US" sz="2300" dirty="0" err="1" smtClean="0"/>
              <a:t>surgit</a:t>
            </a:r>
            <a:r>
              <a:rPr lang="en-US" sz="2300" dirty="0" smtClean="0"/>
              <a:t> cum </a:t>
            </a:r>
            <a:r>
              <a:rPr lang="en-US" sz="2300" dirty="0" err="1" smtClean="0"/>
              <a:t>victoria</a:t>
            </a:r>
            <a:r>
              <a:rPr lang="en-US" sz="2300" dirty="0" smtClean="0"/>
              <a:t> et </a:t>
            </a:r>
            <a:r>
              <a:rPr lang="en-US" sz="2300" dirty="0" err="1" smtClean="0"/>
              <a:t>gloriosus</a:t>
            </a:r>
            <a:r>
              <a:rPr lang="en-US" sz="2300" dirty="0" smtClean="0"/>
              <a:t>.</a:t>
            </a:r>
          </a:p>
          <a:p>
            <a:r>
              <a:rPr lang="en-US" sz="2300" dirty="0" err="1" smtClean="0"/>
              <a:t>Graecus</a:t>
            </a:r>
            <a:r>
              <a:rPr lang="en-US" sz="2300" dirty="0" smtClean="0"/>
              <a:t> qui </a:t>
            </a:r>
            <a:r>
              <a:rPr lang="en-US" sz="2300" dirty="0" err="1" smtClean="0"/>
              <a:t>fundavit</a:t>
            </a:r>
            <a:r>
              <a:rPr lang="en-US" sz="2300" dirty="0" smtClean="0"/>
              <a:t> </a:t>
            </a:r>
            <a:r>
              <a:rPr lang="en-US" sz="2300" dirty="0" err="1" smtClean="0"/>
              <a:t>ovantem</a:t>
            </a:r>
            <a:r>
              <a:rPr lang="en-US" sz="2300" dirty="0" smtClean="0"/>
              <a:t> </a:t>
            </a:r>
            <a:r>
              <a:rPr lang="en-US" sz="2300" dirty="0" err="1" smtClean="0"/>
              <a:t>atque</a:t>
            </a:r>
            <a:r>
              <a:rPr lang="en-US" sz="2300" dirty="0" smtClean="0"/>
              <a:t> </a:t>
            </a:r>
            <a:r>
              <a:rPr lang="en-US" sz="2300" dirty="0" err="1" smtClean="0"/>
              <a:t>antiquum</a:t>
            </a:r>
            <a:r>
              <a:rPr lang="en-US" sz="2300" dirty="0" smtClean="0"/>
              <a:t> </a:t>
            </a:r>
            <a:r>
              <a:rPr lang="en-US" sz="2300" dirty="0" err="1" smtClean="0"/>
              <a:t>urbem</a:t>
            </a:r>
            <a:endParaRPr lang="en-US" sz="2300" dirty="0" smtClean="0"/>
          </a:p>
          <a:p>
            <a:r>
              <a:rPr lang="en-US" sz="2300" dirty="0" err="1" smtClean="0"/>
              <a:t>Caputque</a:t>
            </a:r>
            <a:r>
              <a:rPr lang="en-US" sz="2300" dirty="0" smtClean="0"/>
              <a:t> </a:t>
            </a:r>
            <a:r>
              <a:rPr lang="en-US" sz="2300" dirty="0" err="1" smtClean="0"/>
              <a:t>tractavit</a:t>
            </a:r>
            <a:r>
              <a:rPr lang="en-US" sz="2300" dirty="0" smtClean="0"/>
              <a:t> </a:t>
            </a:r>
            <a:r>
              <a:rPr lang="en-US" sz="2300" dirty="0" err="1" smtClean="0"/>
              <a:t>Medusae</a:t>
            </a:r>
            <a:r>
              <a:rPr lang="en-US" sz="2300" dirty="0" smtClean="0"/>
              <a:t> </a:t>
            </a:r>
            <a:r>
              <a:rPr lang="en-US" sz="2300" dirty="0" err="1" smtClean="0"/>
              <a:t>surgit</a:t>
            </a:r>
            <a:r>
              <a:rPr lang="en-US" sz="2300" dirty="0" smtClean="0"/>
              <a:t> in </a:t>
            </a:r>
            <a:r>
              <a:rPr lang="en-US" sz="2300" dirty="0" err="1" smtClean="0"/>
              <a:t>caelum</a:t>
            </a:r>
            <a:endParaRPr lang="en-US" sz="2300" dirty="0" smtClean="0"/>
          </a:p>
          <a:p>
            <a:r>
              <a:rPr lang="en-US" sz="2300" dirty="0" err="1" smtClean="0"/>
              <a:t>Hinc</a:t>
            </a:r>
            <a:r>
              <a:rPr lang="en-US" sz="2300" dirty="0" smtClean="0"/>
              <a:t> </a:t>
            </a:r>
            <a:r>
              <a:rPr lang="en-US" sz="2300" dirty="0" err="1" smtClean="0"/>
              <a:t>etiam</a:t>
            </a:r>
            <a:r>
              <a:rPr lang="en-US" sz="2300" dirty="0" smtClean="0"/>
              <a:t> </a:t>
            </a:r>
            <a:r>
              <a:rPr lang="en-US" sz="2300" dirty="0" err="1" smtClean="0"/>
              <a:t>surgent</a:t>
            </a:r>
            <a:r>
              <a:rPr lang="en-US" sz="2300" dirty="0" smtClean="0"/>
              <a:t> </a:t>
            </a:r>
            <a:r>
              <a:rPr lang="en-US" sz="2300" dirty="0" err="1" smtClean="0"/>
              <a:t>nunc</a:t>
            </a:r>
            <a:r>
              <a:rPr lang="en-US" sz="2300" dirty="0" smtClean="0"/>
              <a:t> </a:t>
            </a:r>
            <a:r>
              <a:rPr lang="en-US" sz="2300" dirty="0" err="1" smtClean="0"/>
              <a:t>vis</a:t>
            </a:r>
            <a:r>
              <a:rPr lang="en-US" sz="2300" dirty="0" smtClean="0"/>
              <a:t> et </a:t>
            </a:r>
            <a:r>
              <a:rPr lang="en-US" sz="2300" dirty="0" err="1" smtClean="0"/>
              <a:t>virtutes</a:t>
            </a:r>
            <a:r>
              <a:rPr lang="en-US" sz="2300" dirty="0" smtClean="0"/>
              <a:t> </a:t>
            </a:r>
            <a:r>
              <a:rPr lang="en-US" sz="2300" dirty="0" err="1" smtClean="0"/>
              <a:t>omnes</a:t>
            </a:r>
            <a:endParaRPr lang="en-US" sz="2300" dirty="0" smtClean="0"/>
          </a:p>
          <a:p>
            <a:r>
              <a:rPr lang="en-US" sz="2300" dirty="0" smtClean="0"/>
              <a:t>Quos </a:t>
            </a:r>
            <a:r>
              <a:rPr lang="en-US" sz="2300" dirty="0" err="1" smtClean="0"/>
              <a:t>trahat</a:t>
            </a:r>
            <a:r>
              <a:rPr lang="en-US" sz="2300" dirty="0" smtClean="0"/>
              <a:t> </a:t>
            </a:r>
            <a:r>
              <a:rPr lang="en-US" sz="2300" dirty="0" err="1" smtClean="0"/>
              <a:t>Romanus</a:t>
            </a:r>
            <a:r>
              <a:rPr lang="en-US" sz="2300" dirty="0" smtClean="0"/>
              <a:t> </a:t>
            </a:r>
            <a:r>
              <a:rPr lang="en-US" sz="2300" dirty="0" err="1" smtClean="0"/>
              <a:t>exercitus</a:t>
            </a:r>
            <a:r>
              <a:rPr lang="en-US" sz="2300" dirty="0" smtClean="0"/>
              <a:t> cum se et </a:t>
            </a:r>
            <a:r>
              <a:rPr lang="en-US" sz="2300" dirty="0" err="1" smtClean="0"/>
              <a:t>honores</a:t>
            </a:r>
            <a:r>
              <a:rPr lang="en-US" sz="2300" dirty="0" smtClean="0"/>
              <a:t>.</a:t>
            </a:r>
          </a:p>
          <a:p>
            <a:r>
              <a:rPr lang="en-US" sz="2300" dirty="0" smtClean="0"/>
              <a:t>Bellum </a:t>
            </a:r>
            <a:r>
              <a:rPr lang="en-US" sz="2300" dirty="0" err="1" smtClean="0"/>
              <a:t>Gallicum</a:t>
            </a:r>
            <a:r>
              <a:rPr lang="en-US" sz="2300" dirty="0" smtClean="0"/>
              <a:t> hoc </a:t>
            </a:r>
            <a:r>
              <a:rPr lang="en-US" sz="2300" dirty="0" err="1" smtClean="0"/>
              <a:t>nocte</a:t>
            </a:r>
            <a:r>
              <a:rPr lang="en-US" sz="2300" dirty="0" smtClean="0"/>
              <a:t> </a:t>
            </a:r>
            <a:r>
              <a:rPr lang="en-US" sz="2300" dirty="0" err="1" smtClean="0"/>
              <a:t>interfatum</a:t>
            </a:r>
            <a:r>
              <a:rPr lang="en-US" sz="2300" dirty="0" smtClean="0"/>
              <a:t> pace </a:t>
            </a:r>
            <a:r>
              <a:rPr lang="en-US" sz="2300" dirty="0" err="1" smtClean="0"/>
              <a:t>iam</a:t>
            </a:r>
            <a:r>
              <a:rPr lang="en-US" sz="2300" dirty="0" smtClean="0"/>
              <a:t> </a:t>
            </a:r>
            <a:r>
              <a:rPr lang="en-US" sz="2300" dirty="0" err="1" smtClean="0"/>
              <a:t>est</a:t>
            </a:r>
            <a:endParaRPr lang="en-US" sz="2300" dirty="0" smtClean="0"/>
          </a:p>
          <a:p>
            <a:r>
              <a:rPr lang="en-US" sz="2300" dirty="0" smtClean="0"/>
              <a:t>Et </a:t>
            </a:r>
            <a:r>
              <a:rPr lang="en-US" sz="2300" dirty="0" err="1" smtClean="0"/>
              <a:t>serpente</a:t>
            </a:r>
            <a:r>
              <a:rPr lang="en-US" sz="2300" dirty="0" smtClean="0"/>
              <a:t> </a:t>
            </a:r>
            <a:r>
              <a:rPr lang="en-US" sz="2300" dirty="0" err="1" smtClean="0"/>
              <a:t>oppresso</a:t>
            </a:r>
            <a:r>
              <a:rPr lang="en-US" sz="2300" dirty="0" smtClean="0"/>
              <a:t> </a:t>
            </a:r>
            <a:r>
              <a:rPr lang="en-US" sz="2300" dirty="0" err="1" smtClean="0"/>
              <a:t>Iuppiter</a:t>
            </a:r>
            <a:r>
              <a:rPr lang="en-US" sz="2300" dirty="0" smtClean="0"/>
              <a:t> in </a:t>
            </a:r>
            <a:r>
              <a:rPr lang="en-US" sz="2300" dirty="0" err="1" smtClean="0"/>
              <a:t>gloria</a:t>
            </a:r>
            <a:r>
              <a:rPr lang="en-US" sz="2300" dirty="0" smtClean="0"/>
              <a:t> stat.</a:t>
            </a:r>
          </a:p>
          <a:p>
            <a:endParaRPr lang="en-US" sz="2300" dirty="0" smtClean="0"/>
          </a:p>
          <a:p>
            <a:r>
              <a:rPr lang="en-US" sz="2300" dirty="0" smtClean="0"/>
              <a:t>The Gallic serpent, having fallen in the night, sinks into the mud while Jupiter rises with victory and glorious. The Greek who founded the jubilant and ancient city and wielded the head of Medusa surges into the sky and from here will now rise the strength and all the virtues and the honors that the Roman army brings with them. The Gallic War this night is now interrupted by peace and, with the serpent having been quelled, Jupiter stands in glory.</a:t>
            </a:r>
            <a:endParaRPr lang="en-US" sz="2300" dirty="0"/>
          </a:p>
        </p:txBody>
      </p:sp>
      <p:sp>
        <p:nvSpPr>
          <p:cNvPr id="6" name="TextBox 5"/>
          <p:cNvSpPr txBox="1"/>
          <p:nvPr/>
        </p:nvSpPr>
        <p:spPr>
          <a:xfrm>
            <a:off x="-17659" y="210025"/>
            <a:ext cx="9144000" cy="646331"/>
          </a:xfrm>
          <a:prstGeom prst="rect">
            <a:avLst/>
          </a:prstGeom>
          <a:noFill/>
        </p:spPr>
        <p:txBody>
          <a:bodyPr wrap="square" rtlCol="0">
            <a:spAutoFit/>
          </a:bodyPr>
          <a:lstStyle/>
          <a:p>
            <a:pPr algn="ctr"/>
            <a:r>
              <a:rPr lang="en-US" sz="3600" dirty="0" smtClean="0"/>
              <a:t>Battle of </a:t>
            </a:r>
            <a:r>
              <a:rPr lang="en-US" sz="3600" dirty="0" err="1" smtClean="0"/>
              <a:t>Alesia</a:t>
            </a:r>
            <a:r>
              <a:rPr lang="en-US" sz="3600" dirty="0" smtClean="0"/>
              <a:t>, September, 52 BCE</a:t>
            </a:r>
            <a:endParaRPr lang="en-US" sz="3600" dirty="0"/>
          </a:p>
        </p:txBody>
      </p:sp>
    </p:spTree>
    <p:extLst>
      <p:ext uri="{BB962C8B-B14F-4D97-AF65-F5344CB8AC3E}">
        <p14:creationId xmlns:p14="http://schemas.microsoft.com/office/powerpoint/2010/main" val="10300941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4752" y="839877"/>
            <a:ext cx="8640960" cy="3631763"/>
          </a:xfrm>
          <a:prstGeom prst="rect">
            <a:avLst/>
          </a:prstGeom>
          <a:noFill/>
        </p:spPr>
        <p:txBody>
          <a:bodyPr wrap="square" numCol="1" rtlCol="0">
            <a:spAutoFit/>
          </a:bodyPr>
          <a:lstStyle/>
          <a:p>
            <a:pPr marL="342900" indent="-342900">
              <a:buFont typeface="Arial" pitchFamily="34" charset="0"/>
              <a:buChar char="•"/>
            </a:pPr>
            <a:r>
              <a:rPr lang="en-US" sz="2300" dirty="0" smtClean="0"/>
              <a:t>Roman victory and last battle of the Gallic War</a:t>
            </a:r>
          </a:p>
          <a:p>
            <a:pPr marL="342900" indent="-342900">
              <a:buFont typeface="Arial" pitchFamily="34" charset="0"/>
              <a:buChar char="•"/>
            </a:pPr>
            <a:r>
              <a:rPr lang="en-US" sz="2300" dirty="0" err="1" smtClean="0"/>
              <a:t>Serpens</a:t>
            </a:r>
            <a:r>
              <a:rPr lang="en-US" sz="2300" dirty="0" smtClean="0"/>
              <a:t> setting in west</a:t>
            </a:r>
          </a:p>
          <a:p>
            <a:pPr marL="800100" lvl="1" indent="-342900">
              <a:buFont typeface="Arial" pitchFamily="34" charset="0"/>
              <a:buChar char="•"/>
            </a:pPr>
            <a:r>
              <a:rPr lang="en-US" sz="2300" dirty="0" smtClean="0"/>
              <a:t>Gallic kingdoms in western Europe now under Roman control</a:t>
            </a:r>
          </a:p>
          <a:p>
            <a:pPr marL="342900" indent="-342900">
              <a:buFont typeface="Arial" pitchFamily="34" charset="0"/>
              <a:buChar char="•"/>
            </a:pPr>
            <a:r>
              <a:rPr lang="en-US" sz="2300" dirty="0" smtClean="0"/>
              <a:t>Jupiter rising just above eastern point on the horizon</a:t>
            </a:r>
          </a:p>
          <a:p>
            <a:pPr marL="800100" lvl="1" indent="-342900">
              <a:buFont typeface="Arial" pitchFamily="34" charset="0"/>
              <a:buChar char="•"/>
            </a:pPr>
            <a:r>
              <a:rPr lang="en-US" sz="2300" dirty="0" smtClean="0"/>
              <a:t>King of gods and symbol of power and authority</a:t>
            </a:r>
            <a:endParaRPr lang="en-US" sz="2300" dirty="0"/>
          </a:p>
          <a:p>
            <a:pPr marL="342900" indent="-342900">
              <a:buFont typeface="Arial" pitchFamily="34" charset="0"/>
              <a:buChar char="•"/>
            </a:pPr>
            <a:r>
              <a:rPr lang="en-US" sz="2300" dirty="0" smtClean="0"/>
              <a:t>Perseus rising</a:t>
            </a:r>
          </a:p>
          <a:p>
            <a:pPr marL="800100" lvl="1" indent="-342900">
              <a:buFont typeface="Arial" pitchFamily="34" charset="0"/>
              <a:buChar char="•"/>
            </a:pPr>
            <a:r>
              <a:rPr lang="en-US" sz="2300" dirty="0" smtClean="0"/>
              <a:t>Founder of Mycenae, important city in ancient Greece</a:t>
            </a:r>
          </a:p>
          <a:p>
            <a:pPr marL="800100" lvl="1" indent="-342900">
              <a:buFont typeface="Arial" pitchFamily="34" charset="0"/>
              <a:buChar char="•"/>
            </a:pPr>
            <a:r>
              <a:rPr lang="en-US" sz="2300" dirty="0" smtClean="0"/>
              <a:t>Killed the Gorgon Medusa and used her head in battle</a:t>
            </a:r>
          </a:p>
          <a:p>
            <a:pPr marL="800100" lvl="1" indent="-342900">
              <a:buFont typeface="Arial" pitchFamily="34" charset="0"/>
              <a:buChar char="•"/>
            </a:pPr>
            <a:r>
              <a:rPr lang="en-US" sz="2300" dirty="0" smtClean="0"/>
              <a:t>One of the earliest Greek heroes; used as an archetype by later literature</a:t>
            </a:r>
          </a:p>
        </p:txBody>
      </p:sp>
      <p:sp>
        <p:nvSpPr>
          <p:cNvPr id="6" name="TextBox 5"/>
          <p:cNvSpPr txBox="1"/>
          <p:nvPr/>
        </p:nvSpPr>
        <p:spPr>
          <a:xfrm>
            <a:off x="-17659" y="210025"/>
            <a:ext cx="9144000" cy="646331"/>
          </a:xfrm>
          <a:prstGeom prst="rect">
            <a:avLst/>
          </a:prstGeom>
          <a:noFill/>
        </p:spPr>
        <p:txBody>
          <a:bodyPr wrap="square" rtlCol="0">
            <a:spAutoFit/>
          </a:bodyPr>
          <a:lstStyle/>
          <a:p>
            <a:pPr algn="ctr"/>
            <a:r>
              <a:rPr lang="en-US" sz="3600" dirty="0" smtClean="0"/>
              <a:t>Battle of </a:t>
            </a:r>
            <a:r>
              <a:rPr lang="en-US" sz="3600" dirty="0" err="1" smtClean="0"/>
              <a:t>Alesia</a:t>
            </a:r>
            <a:r>
              <a:rPr lang="en-US" sz="3600" dirty="0" smtClean="0"/>
              <a:t>, September, 52 BCE</a:t>
            </a:r>
            <a:endParaRPr lang="en-US" sz="3600" dirty="0"/>
          </a:p>
        </p:txBody>
      </p:sp>
    </p:spTree>
    <p:extLst>
      <p:ext uri="{BB962C8B-B14F-4D97-AF65-F5344CB8AC3E}">
        <p14:creationId xmlns:p14="http://schemas.microsoft.com/office/powerpoint/2010/main" val="38950104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4752" y="839877"/>
            <a:ext cx="8640960" cy="5755422"/>
          </a:xfrm>
          <a:prstGeom prst="rect">
            <a:avLst/>
          </a:prstGeom>
          <a:noFill/>
        </p:spPr>
        <p:txBody>
          <a:bodyPr wrap="square" numCol="1" rtlCol="0">
            <a:spAutoFit/>
          </a:bodyPr>
          <a:lstStyle/>
          <a:p>
            <a:r>
              <a:rPr lang="en-US" sz="2300" dirty="0" err="1" smtClean="0"/>
              <a:t>Cannensis</a:t>
            </a:r>
            <a:r>
              <a:rPr lang="en-US" sz="2300" dirty="0" smtClean="0"/>
              <a:t> </a:t>
            </a:r>
            <a:r>
              <a:rPr lang="en-US" sz="2300" dirty="0" err="1" smtClean="0"/>
              <a:t>pugna</a:t>
            </a:r>
            <a:r>
              <a:rPr lang="en-US" sz="2300" dirty="0" smtClean="0"/>
              <a:t> die hoc </a:t>
            </a:r>
            <a:r>
              <a:rPr lang="en-US" sz="2300" dirty="0" err="1" smtClean="0"/>
              <a:t>destruxit</a:t>
            </a:r>
            <a:r>
              <a:rPr lang="en-US" sz="2300" dirty="0" smtClean="0"/>
              <a:t> in </a:t>
            </a:r>
            <a:r>
              <a:rPr lang="en-US" sz="2300" dirty="0" err="1" smtClean="0"/>
              <a:t>toto</a:t>
            </a:r>
            <a:endParaRPr lang="en-US" sz="2300" dirty="0" smtClean="0"/>
          </a:p>
          <a:p>
            <a:r>
              <a:rPr lang="en-US" sz="2300" dirty="0" err="1" smtClean="0"/>
              <a:t>Exercitum</a:t>
            </a:r>
            <a:r>
              <a:rPr lang="en-US" sz="2300" dirty="0" smtClean="0"/>
              <a:t> </a:t>
            </a:r>
            <a:r>
              <a:rPr lang="en-US" sz="2300" dirty="0" err="1" smtClean="0"/>
              <a:t>Romanum</a:t>
            </a:r>
            <a:r>
              <a:rPr lang="en-US" sz="2300" dirty="0" smtClean="0"/>
              <a:t> et </a:t>
            </a:r>
            <a:r>
              <a:rPr lang="en-US" sz="2300" dirty="0" err="1" smtClean="0"/>
              <a:t>diffractus</a:t>
            </a:r>
            <a:r>
              <a:rPr lang="en-US" sz="2300" dirty="0" smtClean="0"/>
              <a:t> </a:t>
            </a:r>
            <a:r>
              <a:rPr lang="en-US" sz="2300" dirty="0" err="1" smtClean="0"/>
              <a:t>perdiditur</a:t>
            </a:r>
            <a:r>
              <a:rPr lang="en-US" sz="2300" dirty="0" smtClean="0"/>
              <a:t> hic.</a:t>
            </a:r>
          </a:p>
          <a:p>
            <a:r>
              <a:rPr lang="en-US" sz="2300" dirty="0" err="1" smtClean="0"/>
              <a:t>Urbem</a:t>
            </a:r>
            <a:r>
              <a:rPr lang="en-US" sz="2300" dirty="0" smtClean="0"/>
              <a:t> </a:t>
            </a:r>
            <a:r>
              <a:rPr lang="en-US" sz="2300" dirty="0" err="1" smtClean="0"/>
              <a:t>iam</a:t>
            </a:r>
            <a:r>
              <a:rPr lang="en-US" sz="2300" dirty="0" smtClean="0"/>
              <a:t> Mars ad mortem </a:t>
            </a:r>
            <a:r>
              <a:rPr lang="en-US" sz="2300" dirty="0" err="1" smtClean="0"/>
              <a:t>delerinquit</a:t>
            </a:r>
            <a:r>
              <a:rPr lang="en-US" sz="2300" dirty="0" smtClean="0"/>
              <a:t> </a:t>
            </a:r>
            <a:r>
              <a:rPr lang="en-US" sz="2300" dirty="0" err="1" smtClean="0"/>
              <a:t>ira</a:t>
            </a:r>
            <a:r>
              <a:rPr lang="en-US" sz="2300" dirty="0" smtClean="0"/>
              <a:t> cum,</a:t>
            </a:r>
          </a:p>
          <a:p>
            <a:r>
              <a:rPr lang="en-US" sz="2300" dirty="0" smtClean="0"/>
              <a:t>Nam </a:t>
            </a:r>
            <a:r>
              <a:rPr lang="en-US" sz="2300" dirty="0" err="1" smtClean="0"/>
              <a:t>similem</a:t>
            </a:r>
            <a:r>
              <a:rPr lang="en-US" sz="2300" dirty="0" smtClean="0"/>
              <a:t> </a:t>
            </a:r>
            <a:r>
              <a:rPr lang="en-US" sz="2300" dirty="0" err="1" smtClean="0"/>
              <a:t>motum</a:t>
            </a:r>
            <a:r>
              <a:rPr lang="en-US" sz="2300" dirty="0" smtClean="0"/>
              <a:t> </a:t>
            </a:r>
            <a:r>
              <a:rPr lang="en-US" sz="2300" dirty="0" err="1" smtClean="0"/>
              <a:t>vir</a:t>
            </a:r>
            <a:r>
              <a:rPr lang="en-US" sz="2300" dirty="0" smtClean="0"/>
              <a:t> </a:t>
            </a:r>
            <a:r>
              <a:rPr lang="en-US" sz="2300" dirty="0" err="1" smtClean="0"/>
              <a:t>Piscibus</a:t>
            </a:r>
            <a:r>
              <a:rPr lang="en-US" sz="2300" dirty="0" smtClean="0"/>
              <a:t> </a:t>
            </a:r>
            <a:r>
              <a:rPr lang="en-US" sz="2300" dirty="0" err="1" smtClean="0"/>
              <a:t>mandavit</a:t>
            </a:r>
            <a:r>
              <a:rPr lang="en-US" sz="2300" dirty="0" smtClean="0"/>
              <a:t> in nos.</a:t>
            </a:r>
          </a:p>
          <a:p>
            <a:r>
              <a:rPr lang="en-US" sz="2300" dirty="0" smtClean="0"/>
              <a:t>Vis plus quam </a:t>
            </a:r>
            <a:r>
              <a:rPr lang="en-US" sz="2300" dirty="0" err="1" smtClean="0"/>
              <a:t>esse</a:t>
            </a:r>
            <a:r>
              <a:rPr lang="en-US" sz="2300" dirty="0" smtClean="0"/>
              <a:t> </a:t>
            </a:r>
            <a:r>
              <a:rPr lang="en-US" sz="2300" dirty="0" err="1" smtClean="0"/>
              <a:t>Romae</a:t>
            </a:r>
            <a:r>
              <a:rPr lang="en-US" sz="2300" dirty="0" smtClean="0"/>
              <a:t> se </a:t>
            </a:r>
            <a:r>
              <a:rPr lang="en-US" sz="2300" dirty="0" err="1" smtClean="0"/>
              <a:t>demonstravit</a:t>
            </a:r>
            <a:r>
              <a:rPr lang="en-US" sz="2300" dirty="0" smtClean="0"/>
              <a:t> </a:t>
            </a:r>
            <a:r>
              <a:rPr lang="en-US" sz="2300" dirty="0" err="1" smtClean="0"/>
              <a:t>intoleranter</a:t>
            </a:r>
            <a:r>
              <a:rPr lang="en-US" sz="2300" dirty="0" smtClean="0"/>
              <a:t>.</a:t>
            </a:r>
          </a:p>
          <a:p>
            <a:r>
              <a:rPr lang="en-US" sz="2300" dirty="0" smtClean="0"/>
              <a:t>Draco super </a:t>
            </a:r>
            <a:r>
              <a:rPr lang="en-US" sz="2300" dirty="0" err="1" smtClean="0"/>
              <a:t>nos</a:t>
            </a:r>
            <a:r>
              <a:rPr lang="en-US" sz="2300" dirty="0" smtClean="0"/>
              <a:t> </a:t>
            </a:r>
            <a:r>
              <a:rPr lang="en-US" sz="2300" dirty="0" err="1" smtClean="0"/>
              <a:t>pendit</a:t>
            </a:r>
            <a:r>
              <a:rPr lang="en-US" sz="2300" dirty="0" smtClean="0"/>
              <a:t> in </a:t>
            </a:r>
            <a:r>
              <a:rPr lang="en-US" sz="2300" dirty="0" err="1" smtClean="0"/>
              <a:t>caelo</a:t>
            </a:r>
            <a:r>
              <a:rPr lang="en-US" sz="2300" dirty="0" smtClean="0"/>
              <a:t> et </a:t>
            </a:r>
            <a:r>
              <a:rPr lang="en-US" sz="2300" dirty="0" err="1" smtClean="0"/>
              <a:t>dentibus</a:t>
            </a:r>
            <a:r>
              <a:rPr lang="en-US" sz="2300" dirty="0" smtClean="0"/>
              <a:t> </a:t>
            </a:r>
            <a:r>
              <a:rPr lang="en-US" sz="2300" dirty="0" err="1" smtClean="0"/>
              <a:t>acris</a:t>
            </a:r>
            <a:endParaRPr lang="en-US" sz="2300" dirty="0" smtClean="0"/>
          </a:p>
          <a:p>
            <a:r>
              <a:rPr lang="en-US" sz="2300" dirty="0" err="1" smtClean="0"/>
              <a:t>Mordet</a:t>
            </a:r>
            <a:r>
              <a:rPr lang="en-US" sz="2300" dirty="0" smtClean="0"/>
              <a:t> </a:t>
            </a:r>
            <a:r>
              <a:rPr lang="en-US" sz="2300" dirty="0" err="1" smtClean="0"/>
              <a:t>virgines</a:t>
            </a:r>
            <a:r>
              <a:rPr lang="en-US" sz="2300" dirty="0" smtClean="0"/>
              <a:t> </a:t>
            </a:r>
            <a:r>
              <a:rPr lang="en-US" sz="2300" dirty="0" err="1" smtClean="0"/>
              <a:t>illas</a:t>
            </a:r>
            <a:r>
              <a:rPr lang="en-US" sz="2300" dirty="0" smtClean="0"/>
              <a:t> </a:t>
            </a:r>
            <a:r>
              <a:rPr lang="en-US" sz="2300" dirty="0" err="1" smtClean="0"/>
              <a:t>Vestae</a:t>
            </a:r>
            <a:r>
              <a:rPr lang="en-US" sz="2300" dirty="0" smtClean="0"/>
              <a:t> quae pro </a:t>
            </a:r>
            <a:r>
              <a:rPr lang="en-US" sz="2300" dirty="0" err="1" smtClean="0"/>
              <a:t>nos</a:t>
            </a:r>
            <a:r>
              <a:rPr lang="en-US" sz="2300" dirty="0" smtClean="0"/>
              <a:t> </a:t>
            </a:r>
            <a:r>
              <a:rPr lang="en-US" sz="2300" dirty="0" err="1" smtClean="0"/>
              <a:t>ignem</a:t>
            </a:r>
            <a:endParaRPr lang="en-US" sz="2300" dirty="0" smtClean="0"/>
          </a:p>
          <a:p>
            <a:r>
              <a:rPr lang="en-US" sz="2300" dirty="0" err="1" smtClean="0"/>
              <a:t>Servere</a:t>
            </a:r>
            <a:r>
              <a:rPr lang="en-US" sz="2300" dirty="0" smtClean="0"/>
              <a:t> </a:t>
            </a:r>
            <a:r>
              <a:rPr lang="en-US" sz="2300" dirty="0" err="1" smtClean="0"/>
              <a:t>pugnam</a:t>
            </a:r>
            <a:r>
              <a:rPr lang="en-US" sz="2300" dirty="0" smtClean="0"/>
              <a:t> ante </a:t>
            </a:r>
            <a:r>
              <a:rPr lang="en-US" sz="2300" dirty="0" err="1" smtClean="0"/>
              <a:t>praeposteram</a:t>
            </a:r>
            <a:r>
              <a:rPr lang="en-US" sz="2300" dirty="0" smtClean="0"/>
              <a:t> et </a:t>
            </a:r>
            <a:r>
              <a:rPr lang="en-US" sz="2300" dirty="0" err="1" smtClean="0"/>
              <a:t>pures</a:t>
            </a:r>
            <a:r>
              <a:rPr lang="en-US" sz="2300" dirty="0" smtClean="0"/>
              <a:t> acres.</a:t>
            </a:r>
          </a:p>
          <a:p>
            <a:endParaRPr lang="en-US" sz="2300" dirty="0"/>
          </a:p>
          <a:p>
            <a:r>
              <a:rPr lang="en-US" sz="2300" dirty="0" smtClean="0"/>
              <a:t>The battle of Cannae on this day has completely destroyed the Roman army and, shattered, it has been lost here. With anger Mars now abandons the city to death, for the man ordered a motion like Pisces against us. His strength has shown itself to be excessively greater than that of Rome. The dragon hangs above us in the sky and with </a:t>
            </a:r>
            <a:r>
              <a:rPr lang="en-US" sz="2300" dirty="0" err="1" smtClean="0"/>
              <a:t>with</a:t>
            </a:r>
            <a:r>
              <a:rPr lang="en-US" sz="2300" dirty="0" smtClean="0"/>
              <a:t> sharp fangs bites those virgins of </a:t>
            </a:r>
            <a:r>
              <a:rPr lang="en-US" sz="2300" dirty="0" err="1" smtClean="0"/>
              <a:t>Vesta</a:t>
            </a:r>
            <a:r>
              <a:rPr lang="en-US" sz="2300" dirty="0" smtClean="0"/>
              <a:t> who guarded the fire for us before this awful fight and the acrid venoms.</a:t>
            </a:r>
          </a:p>
        </p:txBody>
      </p:sp>
      <p:sp>
        <p:nvSpPr>
          <p:cNvPr id="6" name="TextBox 5"/>
          <p:cNvSpPr txBox="1"/>
          <p:nvPr/>
        </p:nvSpPr>
        <p:spPr>
          <a:xfrm>
            <a:off x="-17659" y="210025"/>
            <a:ext cx="9144000" cy="646331"/>
          </a:xfrm>
          <a:prstGeom prst="rect">
            <a:avLst/>
          </a:prstGeom>
          <a:noFill/>
        </p:spPr>
        <p:txBody>
          <a:bodyPr wrap="square" rtlCol="0">
            <a:spAutoFit/>
          </a:bodyPr>
          <a:lstStyle/>
          <a:p>
            <a:pPr algn="ctr"/>
            <a:r>
              <a:rPr lang="en-US" sz="3600" dirty="0" smtClean="0"/>
              <a:t>Battle of Cannae, August 2, 216 BCE</a:t>
            </a:r>
            <a:endParaRPr lang="en-US" sz="3600" dirty="0"/>
          </a:p>
        </p:txBody>
      </p:sp>
    </p:spTree>
    <p:extLst>
      <p:ext uri="{BB962C8B-B14F-4D97-AF65-F5344CB8AC3E}">
        <p14:creationId xmlns:p14="http://schemas.microsoft.com/office/powerpoint/2010/main" val="14957715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4752" y="839877"/>
            <a:ext cx="8640960" cy="3985706"/>
          </a:xfrm>
          <a:prstGeom prst="rect">
            <a:avLst/>
          </a:prstGeom>
          <a:noFill/>
        </p:spPr>
        <p:txBody>
          <a:bodyPr wrap="square" numCol="1" rtlCol="0">
            <a:spAutoFit/>
          </a:bodyPr>
          <a:lstStyle/>
          <a:p>
            <a:pPr marL="342900" indent="-342900">
              <a:buFont typeface="Arial" pitchFamily="34" charset="0"/>
              <a:buChar char="•"/>
            </a:pPr>
            <a:r>
              <a:rPr lang="en-US" sz="2300" dirty="0" smtClean="0"/>
              <a:t>Roman defeat by the Carthaginians under Hannibal</a:t>
            </a:r>
          </a:p>
          <a:p>
            <a:pPr marL="342900" indent="-342900">
              <a:buFont typeface="Arial" pitchFamily="34" charset="0"/>
              <a:buChar char="•"/>
            </a:pPr>
            <a:r>
              <a:rPr lang="en-US" sz="2300" dirty="0" smtClean="0"/>
              <a:t>Carthaginians were severely outnumbered</a:t>
            </a:r>
          </a:p>
          <a:p>
            <a:pPr marL="342900" indent="-342900">
              <a:buFont typeface="Arial" pitchFamily="34" charset="0"/>
              <a:buChar char="•"/>
            </a:pPr>
            <a:r>
              <a:rPr lang="en-US" sz="2300" dirty="0" smtClean="0"/>
              <a:t>One of the worst defeats in Roman history</a:t>
            </a:r>
          </a:p>
          <a:p>
            <a:pPr marL="342900" indent="-342900">
              <a:buFont typeface="Arial" pitchFamily="34" charset="0"/>
              <a:buChar char="•"/>
            </a:pPr>
            <a:r>
              <a:rPr lang="en-US" sz="2300" dirty="0" smtClean="0"/>
              <a:t>Planet Mars not visible</a:t>
            </a:r>
          </a:p>
          <a:p>
            <a:pPr marL="800100" lvl="1" indent="-342900">
              <a:buFont typeface="Arial" pitchFamily="34" charset="0"/>
              <a:buChar char="•"/>
            </a:pPr>
            <a:r>
              <a:rPr lang="en-US" sz="2300" dirty="0" smtClean="0"/>
              <a:t>God of war and very important in Roman culture</a:t>
            </a:r>
          </a:p>
          <a:p>
            <a:pPr marL="342900" indent="-342900">
              <a:buFont typeface="Arial" pitchFamily="34" charset="0"/>
              <a:buChar char="•"/>
            </a:pPr>
            <a:r>
              <a:rPr lang="en-US" sz="2300" dirty="0" smtClean="0"/>
              <a:t>Pisces (twin fishes) rising from eastern point of the horizon</a:t>
            </a:r>
          </a:p>
          <a:p>
            <a:pPr marL="800100" lvl="1" indent="-342900">
              <a:buFont typeface="Arial" pitchFamily="34" charset="0"/>
              <a:buChar char="•"/>
            </a:pPr>
            <a:r>
              <a:rPr lang="en-US" sz="2300" dirty="0" smtClean="0"/>
              <a:t>Hannibal used a pincer movement to surround and overwhelm Roman forces</a:t>
            </a:r>
          </a:p>
          <a:p>
            <a:pPr marL="342900" indent="-342900">
              <a:buFont typeface="Arial" pitchFamily="34" charset="0"/>
              <a:buChar char="•"/>
            </a:pPr>
            <a:r>
              <a:rPr lang="en-US" sz="2300" dirty="0" smtClean="0"/>
              <a:t>Draco near zenith</a:t>
            </a:r>
          </a:p>
          <a:p>
            <a:pPr marL="800100" lvl="1" indent="-342900">
              <a:buFont typeface="Arial" pitchFamily="34" charset="0"/>
              <a:buChar char="•"/>
            </a:pPr>
            <a:r>
              <a:rPr lang="en-US" sz="2300" dirty="0" smtClean="0"/>
              <a:t>Vestal Virgins symbolically tended the sacred fire in Rome, symbolizing Roman strength</a:t>
            </a:r>
          </a:p>
        </p:txBody>
      </p:sp>
      <p:sp>
        <p:nvSpPr>
          <p:cNvPr id="6" name="TextBox 5"/>
          <p:cNvSpPr txBox="1"/>
          <p:nvPr/>
        </p:nvSpPr>
        <p:spPr>
          <a:xfrm>
            <a:off x="-17659" y="210025"/>
            <a:ext cx="9144000" cy="646331"/>
          </a:xfrm>
          <a:prstGeom prst="rect">
            <a:avLst/>
          </a:prstGeom>
          <a:noFill/>
        </p:spPr>
        <p:txBody>
          <a:bodyPr wrap="square" rtlCol="0">
            <a:spAutoFit/>
          </a:bodyPr>
          <a:lstStyle/>
          <a:p>
            <a:pPr algn="ctr"/>
            <a:r>
              <a:rPr lang="en-US" sz="3600" dirty="0" smtClean="0"/>
              <a:t>Battle of Cannae, August 2, 216 BCE</a:t>
            </a:r>
            <a:endParaRPr lang="en-US" sz="3600" dirty="0"/>
          </a:p>
        </p:txBody>
      </p:sp>
    </p:spTree>
    <p:extLst>
      <p:ext uri="{BB962C8B-B14F-4D97-AF65-F5344CB8AC3E}">
        <p14:creationId xmlns:p14="http://schemas.microsoft.com/office/powerpoint/2010/main" val="9194696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4752" y="839877"/>
            <a:ext cx="8640960" cy="5755422"/>
          </a:xfrm>
          <a:prstGeom prst="rect">
            <a:avLst/>
          </a:prstGeom>
          <a:noFill/>
        </p:spPr>
        <p:txBody>
          <a:bodyPr wrap="square" numCol="1" rtlCol="0">
            <a:spAutoFit/>
          </a:bodyPr>
          <a:lstStyle/>
          <a:p>
            <a:r>
              <a:rPr lang="en-US" sz="2300" dirty="0" smtClean="0"/>
              <a:t>Imperator </a:t>
            </a:r>
            <a:r>
              <a:rPr lang="en-US" sz="2300" dirty="0" err="1" smtClean="0"/>
              <a:t>titulo</a:t>
            </a:r>
            <a:r>
              <a:rPr lang="en-US" sz="2300" dirty="0" smtClean="0"/>
              <a:t> </a:t>
            </a:r>
            <a:r>
              <a:rPr lang="en-US" sz="2300" dirty="0" err="1" smtClean="0"/>
              <a:t>princeps</a:t>
            </a:r>
            <a:r>
              <a:rPr lang="en-US" sz="2300" dirty="0" smtClean="0"/>
              <a:t> </a:t>
            </a:r>
            <a:r>
              <a:rPr lang="en-US" sz="2300" dirty="0" err="1" smtClean="0"/>
              <a:t>nunc</a:t>
            </a:r>
            <a:r>
              <a:rPr lang="en-US" sz="2300" dirty="0" smtClean="0"/>
              <a:t> </a:t>
            </a:r>
            <a:r>
              <a:rPr lang="en-US" sz="2300" dirty="0" err="1" smtClean="0"/>
              <a:t>nobiliter</a:t>
            </a:r>
            <a:r>
              <a:rPr lang="en-US" sz="2300" dirty="0" smtClean="0"/>
              <a:t> dux</a:t>
            </a:r>
          </a:p>
          <a:p>
            <a:r>
              <a:rPr lang="en-US" sz="2300" dirty="0" err="1" smtClean="0"/>
              <a:t>Imperat</a:t>
            </a:r>
            <a:r>
              <a:rPr lang="en-US" sz="2300" dirty="0" smtClean="0"/>
              <a:t> in Roma. Caesar Augustus </a:t>
            </a:r>
            <a:r>
              <a:rPr lang="en-US" sz="2300" dirty="0" err="1" smtClean="0"/>
              <a:t>leone</a:t>
            </a:r>
            <a:endParaRPr lang="en-US" sz="2300" dirty="0" smtClean="0"/>
          </a:p>
          <a:p>
            <a:r>
              <a:rPr lang="en-US" sz="2300" dirty="0" err="1" smtClean="0"/>
              <a:t>Ascendit</a:t>
            </a:r>
            <a:r>
              <a:rPr lang="en-US" sz="2300" dirty="0" smtClean="0"/>
              <a:t> </a:t>
            </a:r>
            <a:r>
              <a:rPr lang="en-US" sz="2300" dirty="0" err="1" smtClean="0"/>
              <a:t>timorem</a:t>
            </a:r>
            <a:r>
              <a:rPr lang="en-US" sz="2300" dirty="0" smtClean="0"/>
              <a:t> </a:t>
            </a:r>
            <a:r>
              <a:rPr lang="en-US" sz="2300" dirty="0" err="1" smtClean="0"/>
              <a:t>incutiens</a:t>
            </a:r>
            <a:r>
              <a:rPr lang="en-US" sz="2300" dirty="0" smtClean="0"/>
              <a:t> in </a:t>
            </a:r>
            <a:r>
              <a:rPr lang="en-US" sz="2300" dirty="0" err="1" smtClean="0"/>
              <a:t>cordibus</a:t>
            </a:r>
            <a:r>
              <a:rPr lang="en-US" sz="2300" dirty="0" smtClean="0"/>
              <a:t> </a:t>
            </a:r>
            <a:r>
              <a:rPr lang="en-US" sz="2300" dirty="0" err="1" smtClean="0"/>
              <a:t>illis</a:t>
            </a:r>
            <a:endParaRPr lang="en-US" sz="2300" dirty="0" smtClean="0"/>
          </a:p>
          <a:p>
            <a:r>
              <a:rPr lang="en-US" sz="2300" dirty="0" smtClean="0"/>
              <a:t>Quae </a:t>
            </a:r>
            <a:r>
              <a:rPr lang="en-US" sz="2300" dirty="0" err="1" smtClean="0"/>
              <a:t>provocant</a:t>
            </a:r>
            <a:r>
              <a:rPr lang="en-US" sz="2300" dirty="0" smtClean="0"/>
              <a:t> nostrum imperium sine </a:t>
            </a:r>
            <a:r>
              <a:rPr lang="en-US" sz="2300" dirty="0" err="1" smtClean="0"/>
              <a:t>causibus</a:t>
            </a:r>
            <a:r>
              <a:rPr lang="en-US" sz="2300" dirty="0" smtClean="0"/>
              <a:t> </a:t>
            </a:r>
            <a:r>
              <a:rPr lang="en-US" sz="2300" dirty="0" err="1" smtClean="0"/>
              <a:t>armis</a:t>
            </a:r>
            <a:r>
              <a:rPr lang="en-US" sz="2300" dirty="0" smtClean="0"/>
              <a:t>.</a:t>
            </a:r>
          </a:p>
          <a:p>
            <a:r>
              <a:rPr lang="en-US" sz="2300" dirty="0" err="1" smtClean="0"/>
              <a:t>Tres</a:t>
            </a:r>
            <a:r>
              <a:rPr lang="en-US" sz="2300" dirty="0" smtClean="0"/>
              <a:t> </a:t>
            </a:r>
            <a:r>
              <a:rPr lang="en-US" sz="2300" dirty="0" err="1" smtClean="0"/>
              <a:t>stellae</a:t>
            </a:r>
            <a:r>
              <a:rPr lang="en-US" sz="2300" dirty="0" smtClean="0"/>
              <a:t> </a:t>
            </a:r>
            <a:r>
              <a:rPr lang="en-US" sz="2300" dirty="0" err="1" smtClean="0"/>
              <a:t>divum</a:t>
            </a:r>
            <a:r>
              <a:rPr lang="en-US" sz="2300" dirty="0" smtClean="0"/>
              <a:t> </a:t>
            </a:r>
            <a:r>
              <a:rPr lang="en-US" sz="2300" dirty="0" err="1" smtClean="0"/>
              <a:t>surgent</a:t>
            </a:r>
            <a:r>
              <a:rPr lang="en-US" sz="2300" dirty="0" smtClean="0"/>
              <a:t> super ac </a:t>
            </a:r>
            <a:r>
              <a:rPr lang="en-US" sz="2300" dirty="0" err="1" smtClean="0"/>
              <a:t>oriente</a:t>
            </a:r>
            <a:endParaRPr lang="en-US" sz="2300" dirty="0" smtClean="0"/>
          </a:p>
          <a:p>
            <a:r>
              <a:rPr lang="en-US" sz="2300" dirty="0" err="1" smtClean="0"/>
              <a:t>Iam</a:t>
            </a:r>
            <a:r>
              <a:rPr lang="en-US" sz="2300" dirty="0" smtClean="0"/>
              <a:t> </a:t>
            </a:r>
            <a:r>
              <a:rPr lang="en-US" sz="2300" dirty="0" err="1" smtClean="0"/>
              <a:t>funerem</a:t>
            </a:r>
            <a:r>
              <a:rPr lang="en-US" sz="2300" dirty="0" smtClean="0"/>
              <a:t> </a:t>
            </a:r>
            <a:r>
              <a:rPr lang="en-US" sz="2300" dirty="0" err="1" smtClean="0"/>
              <a:t>Pegasi</a:t>
            </a:r>
            <a:r>
              <a:rPr lang="en-US" sz="2300" dirty="0" smtClean="0"/>
              <a:t> </a:t>
            </a:r>
            <a:r>
              <a:rPr lang="en-US" sz="2300" dirty="0" err="1" smtClean="0"/>
              <a:t>faciant</a:t>
            </a:r>
            <a:r>
              <a:rPr lang="en-US" sz="2300" dirty="0" smtClean="0"/>
              <a:t> </a:t>
            </a:r>
            <a:r>
              <a:rPr lang="en-US" sz="2300" dirty="0" err="1" smtClean="0"/>
              <a:t>ut</a:t>
            </a:r>
            <a:r>
              <a:rPr lang="en-US" sz="2300" dirty="0" smtClean="0"/>
              <a:t> </a:t>
            </a:r>
            <a:r>
              <a:rPr lang="en-US" sz="2300" dirty="0" err="1" smtClean="0"/>
              <a:t>dictatorisque</a:t>
            </a:r>
            <a:r>
              <a:rPr lang="en-US" sz="2300" dirty="0" smtClean="0"/>
              <a:t>.</a:t>
            </a:r>
          </a:p>
          <a:p>
            <a:r>
              <a:rPr lang="en-US" sz="2300" dirty="0" err="1" smtClean="0"/>
              <a:t>Nunc</a:t>
            </a:r>
            <a:r>
              <a:rPr lang="en-US" sz="2300" dirty="0" smtClean="0"/>
              <a:t> </a:t>
            </a:r>
            <a:r>
              <a:rPr lang="en-US" sz="2300" dirty="0" err="1" smtClean="0"/>
              <a:t>autem</a:t>
            </a:r>
            <a:r>
              <a:rPr lang="en-US" sz="2300" dirty="0" smtClean="0"/>
              <a:t> </a:t>
            </a:r>
            <a:r>
              <a:rPr lang="en-US" sz="2300" dirty="0" err="1" smtClean="0"/>
              <a:t>est</a:t>
            </a:r>
            <a:r>
              <a:rPr lang="en-US" sz="2300" dirty="0" smtClean="0"/>
              <a:t> tempus </a:t>
            </a:r>
            <a:r>
              <a:rPr lang="en-US" sz="2300" dirty="0" err="1" smtClean="0"/>
              <a:t>epulis</a:t>
            </a:r>
            <a:r>
              <a:rPr lang="en-US" sz="2300" dirty="0" smtClean="0"/>
              <a:t> </a:t>
            </a:r>
            <a:r>
              <a:rPr lang="en-US" sz="2300" dirty="0" err="1" smtClean="0"/>
              <a:t>celebrationisque</a:t>
            </a:r>
            <a:endParaRPr lang="en-US" sz="2300" dirty="0" smtClean="0"/>
          </a:p>
          <a:p>
            <a:r>
              <a:rPr lang="en-US" sz="2300" dirty="0" smtClean="0"/>
              <a:t>Nam </a:t>
            </a:r>
            <a:r>
              <a:rPr lang="en-US" sz="2300" dirty="0" err="1" smtClean="0"/>
              <a:t>oriente</a:t>
            </a:r>
            <a:r>
              <a:rPr lang="en-US" sz="2300" dirty="0" smtClean="0"/>
              <a:t> </a:t>
            </a:r>
            <a:r>
              <a:rPr lang="en-US" sz="2300" dirty="0" err="1" smtClean="0"/>
              <a:t>novus</a:t>
            </a:r>
            <a:r>
              <a:rPr lang="en-US" sz="2300" dirty="0" smtClean="0"/>
              <a:t> </a:t>
            </a:r>
            <a:r>
              <a:rPr lang="en-US" sz="2300" dirty="0" err="1" smtClean="0"/>
              <a:t>princeps</a:t>
            </a:r>
            <a:r>
              <a:rPr lang="en-US" sz="2300" dirty="0" smtClean="0"/>
              <a:t> </a:t>
            </a:r>
            <a:r>
              <a:rPr lang="en-US" sz="2300" dirty="0" err="1" smtClean="0"/>
              <a:t>Romae</a:t>
            </a:r>
            <a:r>
              <a:rPr lang="en-US" sz="2300" dirty="0" smtClean="0"/>
              <a:t> </a:t>
            </a:r>
            <a:r>
              <a:rPr lang="en-US" sz="2300" dirty="0" err="1" smtClean="0"/>
              <a:t>elucens</a:t>
            </a:r>
            <a:r>
              <a:rPr lang="en-US" sz="2300" dirty="0" smtClean="0"/>
              <a:t> est.</a:t>
            </a:r>
          </a:p>
          <a:p>
            <a:endParaRPr lang="en-US" sz="2300" dirty="0"/>
          </a:p>
          <a:p>
            <a:r>
              <a:rPr lang="en-US" sz="2300" dirty="0" smtClean="0"/>
              <a:t>An emperor by the title “</a:t>
            </a:r>
            <a:r>
              <a:rPr lang="en-US" sz="2300" dirty="0" err="1" smtClean="0"/>
              <a:t>princeps</a:t>
            </a:r>
            <a:r>
              <a:rPr lang="en-US" sz="2300" dirty="0" smtClean="0"/>
              <a:t>” now rules with distinction as a leader in Rome. Caesar </a:t>
            </a:r>
            <a:r>
              <a:rPr lang="en-US" sz="2300" dirty="0" err="1" smtClean="0"/>
              <a:t>Augsutus</a:t>
            </a:r>
            <a:r>
              <a:rPr lang="en-US" sz="2300" dirty="0" smtClean="0"/>
              <a:t> ascends like a lion, striking fear in the hearts of those who attack our empire without reason for arms. Three stars of the gods rise above and from the east, that they may make a funeral for Pegasus and the dictator. Now, however, is a time for feasting and celebration, for a new </a:t>
            </a:r>
            <a:r>
              <a:rPr lang="en-US" sz="2300" dirty="0" err="1" smtClean="0"/>
              <a:t>princeps</a:t>
            </a:r>
            <a:r>
              <a:rPr lang="en-US" sz="2300" dirty="0" smtClean="0"/>
              <a:t> of Rome shines forth from the east.</a:t>
            </a:r>
          </a:p>
        </p:txBody>
      </p:sp>
      <p:sp>
        <p:nvSpPr>
          <p:cNvPr id="6" name="TextBox 5"/>
          <p:cNvSpPr txBox="1"/>
          <p:nvPr/>
        </p:nvSpPr>
        <p:spPr>
          <a:xfrm>
            <a:off x="-17659" y="210025"/>
            <a:ext cx="9144000" cy="646331"/>
          </a:xfrm>
          <a:prstGeom prst="rect">
            <a:avLst/>
          </a:prstGeom>
          <a:noFill/>
        </p:spPr>
        <p:txBody>
          <a:bodyPr wrap="square" rtlCol="0">
            <a:spAutoFit/>
          </a:bodyPr>
          <a:lstStyle/>
          <a:p>
            <a:pPr algn="ctr"/>
            <a:r>
              <a:rPr lang="en-US" sz="3600" dirty="0" smtClean="0"/>
              <a:t>Naming of Augustus, January 16, 27 BCE</a:t>
            </a:r>
          </a:p>
        </p:txBody>
      </p:sp>
    </p:spTree>
    <p:extLst>
      <p:ext uri="{BB962C8B-B14F-4D97-AF65-F5344CB8AC3E}">
        <p14:creationId xmlns:p14="http://schemas.microsoft.com/office/powerpoint/2010/main" val="11957285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4752" y="839877"/>
            <a:ext cx="8640960" cy="5047536"/>
          </a:xfrm>
          <a:prstGeom prst="rect">
            <a:avLst/>
          </a:prstGeom>
          <a:noFill/>
        </p:spPr>
        <p:txBody>
          <a:bodyPr wrap="square" numCol="1" rtlCol="0">
            <a:spAutoFit/>
          </a:bodyPr>
          <a:lstStyle/>
          <a:p>
            <a:pPr marL="342900" indent="-342900">
              <a:buFont typeface="Arial" pitchFamily="34" charset="0"/>
              <a:buChar char="•"/>
            </a:pPr>
            <a:r>
              <a:rPr lang="en-US" sz="2300" dirty="0" smtClean="0"/>
              <a:t>First emperor of Rome, came to power after Julius Caesar was </a:t>
            </a:r>
            <a:r>
              <a:rPr lang="en-US" sz="2300" dirty="0" err="1" smtClean="0"/>
              <a:t>assasinated</a:t>
            </a:r>
            <a:endParaRPr lang="en-US" sz="2300" dirty="0" smtClean="0"/>
          </a:p>
          <a:p>
            <a:pPr marL="342900" indent="-342900">
              <a:buFont typeface="Arial" pitchFamily="34" charset="0"/>
              <a:buChar char="•"/>
            </a:pPr>
            <a:r>
              <a:rPr lang="en-US" sz="2300" dirty="0" smtClean="0"/>
              <a:t>Leo rising just above the horizon at sundown</a:t>
            </a:r>
          </a:p>
          <a:p>
            <a:pPr marL="342900" indent="-342900">
              <a:buFont typeface="Arial" pitchFamily="34" charset="0"/>
              <a:buChar char="•"/>
            </a:pPr>
            <a:r>
              <a:rPr lang="en-US" sz="2300" dirty="0" smtClean="0"/>
              <a:t>Saturn, Mars, and Jupiter aligned southeast of the zenith</a:t>
            </a:r>
          </a:p>
          <a:p>
            <a:pPr marL="800100" lvl="1" indent="-342900">
              <a:buFont typeface="Arial" pitchFamily="34" charset="0"/>
              <a:buChar char="•"/>
            </a:pPr>
            <a:r>
              <a:rPr lang="en-US" sz="2300" dirty="0" smtClean="0"/>
              <a:t>Gods of harvest, war, and king of the gods, all with major temples in the Roman empire</a:t>
            </a:r>
          </a:p>
          <a:p>
            <a:pPr marL="342900" indent="-342900">
              <a:buFont typeface="Arial" pitchFamily="34" charset="0"/>
              <a:buChar char="•"/>
            </a:pPr>
            <a:r>
              <a:rPr lang="en-US" sz="2300" dirty="0" smtClean="0"/>
              <a:t>Pegasus sets very early</a:t>
            </a:r>
          </a:p>
          <a:p>
            <a:pPr marL="800100" lvl="1" indent="-342900">
              <a:buFont typeface="Arial" pitchFamily="34" charset="0"/>
              <a:buChar char="•"/>
            </a:pPr>
            <a:r>
              <a:rPr lang="en-US" sz="2300" dirty="0" smtClean="0"/>
              <a:t>Symbolizes Julius Caesar, consul and dictator, who posthumously adopted </a:t>
            </a:r>
            <a:r>
              <a:rPr lang="en-US" sz="2300" dirty="0" err="1" smtClean="0"/>
              <a:t>Octavius</a:t>
            </a:r>
            <a:r>
              <a:rPr lang="en-US" sz="2300" dirty="0" smtClean="0"/>
              <a:t> (Augustus) and whom Augustus claimed as the source of his legitimate authority</a:t>
            </a:r>
          </a:p>
          <a:p>
            <a:pPr marL="800100" lvl="1" indent="-342900">
              <a:buFont typeface="Arial" pitchFamily="34" charset="0"/>
              <a:buChar char="•"/>
            </a:pPr>
            <a:endParaRPr lang="en-US" sz="2300" dirty="0" smtClean="0"/>
          </a:p>
          <a:p>
            <a:pPr marL="342900" indent="-342900">
              <a:buFont typeface="Arial" pitchFamily="34" charset="0"/>
              <a:buChar char="•"/>
            </a:pPr>
            <a:endParaRPr lang="en-US" sz="2300" dirty="0" smtClean="0"/>
          </a:p>
          <a:p>
            <a:pPr marL="342900" indent="-342900">
              <a:buFont typeface="Arial" pitchFamily="34" charset="0"/>
              <a:buChar char="•"/>
            </a:pPr>
            <a:endParaRPr lang="en-US" sz="2300" dirty="0" smtClean="0"/>
          </a:p>
          <a:p>
            <a:pPr marL="342900" indent="-342900">
              <a:buFont typeface="Arial" pitchFamily="34" charset="0"/>
              <a:buChar char="•"/>
            </a:pPr>
            <a:endParaRPr lang="en-US" sz="2300" dirty="0" smtClean="0"/>
          </a:p>
        </p:txBody>
      </p:sp>
      <p:sp>
        <p:nvSpPr>
          <p:cNvPr id="6" name="TextBox 5"/>
          <p:cNvSpPr txBox="1"/>
          <p:nvPr/>
        </p:nvSpPr>
        <p:spPr>
          <a:xfrm>
            <a:off x="-17659" y="210025"/>
            <a:ext cx="9144000" cy="646331"/>
          </a:xfrm>
          <a:prstGeom prst="rect">
            <a:avLst/>
          </a:prstGeom>
          <a:noFill/>
        </p:spPr>
        <p:txBody>
          <a:bodyPr wrap="square" rtlCol="0">
            <a:spAutoFit/>
          </a:bodyPr>
          <a:lstStyle/>
          <a:p>
            <a:pPr algn="ctr"/>
            <a:r>
              <a:rPr lang="en-US" sz="3600" dirty="0" smtClean="0"/>
              <a:t>Naming of Augustus, January 16, 27 BCE</a:t>
            </a:r>
          </a:p>
        </p:txBody>
      </p:sp>
    </p:spTree>
    <p:extLst>
      <p:ext uri="{BB962C8B-B14F-4D97-AF65-F5344CB8AC3E}">
        <p14:creationId xmlns:p14="http://schemas.microsoft.com/office/powerpoint/2010/main" val="12163891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476672"/>
            <a:ext cx="8229600" cy="5904656"/>
          </a:xfrm>
        </p:spPr>
        <p:txBody>
          <a:bodyPr>
            <a:normAutofit lnSpcReduction="10000"/>
          </a:bodyPr>
          <a:lstStyle/>
          <a:p>
            <a:pPr marL="0" indent="0">
              <a:buNone/>
            </a:pPr>
            <a:r>
              <a:rPr lang="en-US" sz="2400" dirty="0" smtClean="0"/>
              <a:t>	Trying to combine astronomy with my main area of study, classics, was no simple task, but I decided to focus on one thing our culture shares with the ancient Romans: the shapes we see in the sky, and the stories behind them. Using the program </a:t>
            </a:r>
            <a:r>
              <a:rPr lang="en-US" sz="2400" dirty="0" err="1" smtClean="0"/>
              <a:t>Stellarium</a:t>
            </a:r>
            <a:r>
              <a:rPr lang="en-US" sz="2400" dirty="0" smtClean="0"/>
              <a:t>, I was able to calculate what the night sky looked like on the dates and in the locations of several important events in Roman history. Examining which stars, planets, and constellations were rising and setting, I connected the mythological characters in the sky with the historical events occurring below, and used this as inspiration for several short poems written in Latin, in a traditional epic meter, which I also translated into English for my presentation. It was fascinating to be able to look at the same stars that shone above soldiers and emperors two thousand years ago, and the fact that we see the same gods and heroes in the sky made that huge period of time seem a lot smaller, and those ancient Romans seem a lot closer.</a:t>
            </a:r>
            <a:endParaRPr lang="en-US" sz="2400" dirty="0"/>
          </a:p>
        </p:txBody>
      </p:sp>
    </p:spTree>
    <p:extLst>
      <p:ext uri="{BB962C8B-B14F-4D97-AF65-F5344CB8AC3E}">
        <p14:creationId xmlns:p14="http://schemas.microsoft.com/office/powerpoint/2010/main" val="24183734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112</TotalTime>
  <Words>735</Words>
  <Application>Microsoft Office PowerPoint</Application>
  <PresentationFormat>On-screen Show (4:3)</PresentationFormat>
  <Paragraphs>65</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Classical Stargazing</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Daniel</dc:creator>
  <cp:lastModifiedBy>Daniel</cp:lastModifiedBy>
  <cp:revision>21</cp:revision>
  <dcterms:created xsi:type="dcterms:W3CDTF">2012-04-24T18:41:15Z</dcterms:created>
  <dcterms:modified xsi:type="dcterms:W3CDTF">2013-02-28T17:17:30Z</dcterms:modified>
</cp:coreProperties>
</file>