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E211DC-5DC9-4018-95A5-04A5DADDE69C}" type="datetimeFigureOut">
              <a:rPr lang="en-US" smtClean="0"/>
              <a:t>4/24/2010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F05EB0-1DEF-461B-BA44-E549DD45F02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F05EB0-1DEF-461B-BA44-E549DD45F02B}"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F05EB0-1DEF-461B-BA44-E549DD45F02B}"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F05EB0-1DEF-461B-BA44-E549DD45F02B}"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F05EB0-1DEF-461B-BA44-E549DD45F02B}"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F05EB0-1DEF-461B-BA44-E549DD45F02B}"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F05EB0-1DEF-461B-BA44-E549DD45F02B}"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F05EB0-1DEF-461B-BA44-E549DD45F02B}"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F05EB0-1DEF-461B-BA44-E549DD45F02B}"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F05EB0-1DEF-461B-BA44-E549DD45F02B}"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4/24/2010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4/24/2010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Evolution of a Star</a:t>
            </a:r>
            <a:endParaRPr lang="en-US" dirty="0"/>
          </a:p>
        </p:txBody>
      </p:sp>
      <p:sp>
        <p:nvSpPr>
          <p:cNvPr id="3" name="Subtitle 2"/>
          <p:cNvSpPr>
            <a:spLocks noGrp="1"/>
          </p:cNvSpPr>
          <p:nvPr>
            <p:ph type="subTitle" idx="1"/>
          </p:nvPr>
        </p:nvSpPr>
        <p:spPr/>
        <p:txBody>
          <a:bodyPr/>
          <a:lstStyle/>
          <a:p>
            <a:r>
              <a:rPr lang="en-US" dirty="0" smtClean="0"/>
              <a:t>An Interpretive Musical Composition for Tenor Saxophone </a:t>
            </a:r>
          </a:p>
          <a:p>
            <a:r>
              <a:rPr lang="en-US" dirty="0" smtClean="0"/>
              <a:t>by Kyle Cartwright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Gas Cloud</a:t>
            </a:r>
            <a:endParaRPr lang="en-US" sz="3200" dirty="0"/>
          </a:p>
        </p:txBody>
      </p:sp>
      <p:sp>
        <p:nvSpPr>
          <p:cNvPr id="3" name="Text Placeholder 2"/>
          <p:cNvSpPr>
            <a:spLocks noGrp="1"/>
          </p:cNvSpPr>
          <p:nvPr>
            <p:ph type="body" idx="2"/>
          </p:nvPr>
        </p:nvSpPr>
        <p:spPr/>
        <p:txBody>
          <a:bodyPr>
            <a:normAutofit/>
          </a:bodyPr>
          <a:lstStyle/>
          <a:p>
            <a:r>
              <a:rPr lang="en-US" sz="1800" dirty="0" smtClean="0"/>
              <a:t>We start our journey in the evolution of our star as a gas cloud that over millions of years has slowly gravitationally pulled in on itself getting denser and denser. We begin to see the first evidence of star formation. Our star is now a </a:t>
            </a:r>
            <a:r>
              <a:rPr lang="en-US" sz="1800" dirty="0" err="1" smtClean="0"/>
              <a:t>protostar</a:t>
            </a:r>
            <a:r>
              <a:rPr lang="en-US" sz="1800" dirty="0" smtClean="0"/>
              <a:t>.</a:t>
            </a:r>
          </a:p>
          <a:p>
            <a:endParaRPr lang="en-US" sz="1800" dirty="0" smtClean="0"/>
          </a:p>
          <a:p>
            <a:r>
              <a:rPr lang="en-US" sz="1800" dirty="0" smtClean="0"/>
              <a:t>(Gas cloud is represented by sparsely placed notes slowly getting more frequent)</a:t>
            </a:r>
            <a:endParaRPr lang="en-US" sz="1800"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3575050" y="625858"/>
            <a:ext cx="5111750" cy="514749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Main-Sequence Star</a:t>
            </a:r>
            <a:endParaRPr lang="en-US" dirty="0"/>
          </a:p>
        </p:txBody>
      </p:sp>
      <p:sp>
        <p:nvSpPr>
          <p:cNvPr id="3" name="Text Placeholder 2"/>
          <p:cNvSpPr>
            <a:spLocks noGrp="1"/>
          </p:cNvSpPr>
          <p:nvPr>
            <p:ph type="body" idx="2"/>
          </p:nvPr>
        </p:nvSpPr>
        <p:spPr/>
        <p:txBody>
          <a:bodyPr>
            <a:normAutofit/>
          </a:bodyPr>
          <a:lstStyle/>
          <a:p>
            <a:r>
              <a:rPr lang="en-US" sz="1800" dirty="0" smtClean="0"/>
              <a:t>Our star can now fuse hydrogen into helium in its core and is now a main-sequence star. Our star will remain on the main-sequence for most of its multi-billion year lifetime. But for the sake of this project we will move on disproportionally through the life of the star in the music.</a:t>
            </a:r>
          </a:p>
          <a:p>
            <a:endParaRPr lang="en-US" sz="1800" dirty="0" smtClean="0"/>
          </a:p>
          <a:p>
            <a:r>
              <a:rPr lang="en-US" sz="1800" dirty="0" smtClean="0"/>
              <a:t>(Represented by a large build to a high pitched hum.)</a:t>
            </a:r>
            <a:endParaRPr lang="en-US" sz="1800" dirty="0"/>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3617119" y="685800"/>
            <a:ext cx="5029200" cy="5029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Red Giant Phase</a:t>
            </a:r>
            <a:endParaRPr lang="en-US" sz="3200" dirty="0"/>
          </a:p>
        </p:txBody>
      </p:sp>
      <p:sp>
        <p:nvSpPr>
          <p:cNvPr id="3" name="Text Placeholder 2"/>
          <p:cNvSpPr>
            <a:spLocks noGrp="1"/>
          </p:cNvSpPr>
          <p:nvPr>
            <p:ph type="body" idx="2"/>
          </p:nvPr>
        </p:nvSpPr>
        <p:spPr/>
        <p:txBody>
          <a:bodyPr>
            <a:normAutofit/>
          </a:bodyPr>
          <a:lstStyle/>
          <a:p>
            <a:r>
              <a:rPr lang="en-US" sz="1800" dirty="0" smtClean="0"/>
              <a:t>Our star is running out of hydrogen fuel and it expands forming a red giant star with a helium ash core. The red giant is still fusing Hydrogen into helium in </a:t>
            </a:r>
            <a:r>
              <a:rPr lang="en-US" sz="1800" dirty="0" smtClean="0"/>
              <a:t>a</a:t>
            </a:r>
            <a:r>
              <a:rPr lang="en-US" sz="1800" dirty="0" smtClean="0"/>
              <a:t> shell just outside the core.</a:t>
            </a:r>
          </a:p>
          <a:p>
            <a:endParaRPr lang="en-US" sz="1800" dirty="0" smtClean="0"/>
          </a:p>
          <a:p>
            <a:r>
              <a:rPr lang="en-US" sz="1800" dirty="0" smtClean="0"/>
              <a:t>(Represented by a descending line to a low pitched hum)</a:t>
            </a:r>
            <a:endParaRPr lang="en-US" sz="1800" dirty="0"/>
          </a:p>
        </p:txBody>
      </p:sp>
      <p:pic>
        <p:nvPicPr>
          <p:cNvPr id="4098" name="Picture 2"/>
          <p:cNvPicPr>
            <a:picLocks noGrp="1" noChangeAspect="1" noChangeArrowheads="1"/>
          </p:cNvPicPr>
          <p:nvPr>
            <p:ph sz="half" idx="1"/>
          </p:nvPr>
        </p:nvPicPr>
        <p:blipFill>
          <a:blip r:embed="rId3" cstate="print"/>
          <a:srcRect/>
          <a:stretch>
            <a:fillRect/>
          </a:stretch>
        </p:blipFill>
        <p:spPr bwMode="auto">
          <a:xfrm>
            <a:off x="3886200" y="943458"/>
            <a:ext cx="4823195" cy="484774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Yellow Giant Phase</a:t>
            </a:r>
            <a:endParaRPr lang="en-US" sz="3200" dirty="0"/>
          </a:p>
        </p:txBody>
      </p:sp>
      <p:sp>
        <p:nvSpPr>
          <p:cNvPr id="3" name="Text Placeholder 2"/>
          <p:cNvSpPr>
            <a:spLocks noGrp="1"/>
          </p:cNvSpPr>
          <p:nvPr>
            <p:ph type="body" idx="2"/>
          </p:nvPr>
        </p:nvSpPr>
        <p:spPr>
          <a:xfrm>
            <a:off x="457200" y="1524000"/>
            <a:ext cx="3008313" cy="5181600"/>
          </a:xfrm>
        </p:spPr>
        <p:txBody>
          <a:bodyPr>
            <a:normAutofit lnSpcReduction="10000"/>
          </a:bodyPr>
          <a:lstStyle/>
          <a:p>
            <a:r>
              <a:rPr lang="en-US" sz="1800" dirty="0" smtClean="0"/>
              <a:t>Our red giant’s core is continually compacting, getting hotter and hotter until it undergoes a Helium Flash when it reaches 100 million degrees Kelvin. The core is now hot enough to fuse Helium into carbon in its core whilst still fusing Hydrogen into Helium in a shell outside the core. All the while our star is moving back toward the main sequence but is halted on the Horizontal Branch .</a:t>
            </a:r>
          </a:p>
          <a:p>
            <a:endParaRPr lang="en-US" sz="1800" dirty="0" smtClean="0"/>
          </a:p>
          <a:p>
            <a:r>
              <a:rPr lang="en-US" sz="1800" dirty="0" smtClean="0"/>
              <a:t>(Represented by a slight rise to a medium pitched hum)</a:t>
            </a:r>
            <a:endParaRPr lang="en-US" sz="1800" dirty="0"/>
          </a:p>
        </p:txBody>
      </p:sp>
      <p:pic>
        <p:nvPicPr>
          <p:cNvPr id="5122" name="Picture 2"/>
          <p:cNvPicPr>
            <a:picLocks noGrp="1" noChangeAspect="1" noChangeArrowheads="1"/>
          </p:cNvPicPr>
          <p:nvPr>
            <p:ph sz="half" idx="1"/>
          </p:nvPr>
        </p:nvPicPr>
        <p:blipFill>
          <a:blip r:embed="rId3" cstate="print"/>
          <a:srcRect/>
          <a:stretch>
            <a:fillRect/>
          </a:stretch>
        </p:blipFill>
        <p:spPr bwMode="auto">
          <a:xfrm>
            <a:off x="3659187" y="1508919"/>
            <a:ext cx="4943475" cy="428228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Red Giant #2 Phase</a:t>
            </a:r>
            <a:endParaRPr lang="en-US" sz="3200" dirty="0"/>
          </a:p>
        </p:txBody>
      </p:sp>
      <p:sp>
        <p:nvSpPr>
          <p:cNvPr id="3" name="Text Placeholder 2"/>
          <p:cNvSpPr>
            <a:spLocks noGrp="1"/>
          </p:cNvSpPr>
          <p:nvPr>
            <p:ph type="body" idx="2"/>
          </p:nvPr>
        </p:nvSpPr>
        <p:spPr/>
        <p:txBody>
          <a:bodyPr>
            <a:normAutofit/>
          </a:bodyPr>
          <a:lstStyle/>
          <a:p>
            <a:r>
              <a:rPr lang="en-US" sz="1800" dirty="0" smtClean="0"/>
              <a:t>Our star once again runs out of fuel in the core expanding its outer layers once again into an even bigger star than before leaving a Carbon ash core that is slowly compacting just as the Helium ash core did in our original red giant phase.</a:t>
            </a:r>
          </a:p>
          <a:p>
            <a:endParaRPr lang="en-US" sz="1800" dirty="0" smtClean="0"/>
          </a:p>
          <a:p>
            <a:r>
              <a:rPr lang="en-US" sz="1800" dirty="0" smtClean="0"/>
              <a:t>(Represented by the lowest note possible humming at a low volume)</a:t>
            </a:r>
            <a:endParaRPr lang="en-US" sz="1800" dirty="0"/>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3505200" y="1066800"/>
            <a:ext cx="5145881" cy="514588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Planetary Nebula</a:t>
            </a:r>
            <a:endParaRPr lang="en-US" sz="3200" dirty="0"/>
          </a:p>
        </p:txBody>
      </p:sp>
      <p:sp>
        <p:nvSpPr>
          <p:cNvPr id="3" name="Text Placeholder 2"/>
          <p:cNvSpPr>
            <a:spLocks noGrp="1"/>
          </p:cNvSpPr>
          <p:nvPr>
            <p:ph type="body" idx="2"/>
          </p:nvPr>
        </p:nvSpPr>
        <p:spPr>
          <a:xfrm>
            <a:off x="457200" y="1524000"/>
            <a:ext cx="3008313" cy="5105400"/>
          </a:xfrm>
        </p:spPr>
        <p:txBody>
          <a:bodyPr>
            <a:normAutofit lnSpcReduction="10000"/>
          </a:bodyPr>
          <a:lstStyle/>
          <a:p>
            <a:r>
              <a:rPr lang="en-US" sz="1800" dirty="0" smtClean="0"/>
              <a:t>The core of our star has now compacted so much that the radiation pressure bursts the outer layers of material off into space in a catastrophic event leaving a giant planetary nebula. This is essentially a giant cloud of gas and material from the star.</a:t>
            </a:r>
          </a:p>
          <a:p>
            <a:endParaRPr lang="en-US" sz="1800" dirty="0" smtClean="0"/>
          </a:p>
          <a:p>
            <a:r>
              <a:rPr lang="en-US" sz="1800" dirty="0" smtClean="0"/>
              <a:t>(Represented by the low hum becoming somewhat unstable and chaotically rising to very high pitch and an explosive honk to represent the explosion of the material off the star)</a:t>
            </a:r>
            <a:endParaRPr lang="en-US" sz="1800" dirty="0"/>
          </a:p>
        </p:txBody>
      </p:sp>
      <p:pic>
        <p:nvPicPr>
          <p:cNvPr id="6146" name="Picture 2"/>
          <p:cNvPicPr>
            <a:picLocks noGrp="1" noChangeAspect="1" noChangeArrowheads="1"/>
          </p:cNvPicPr>
          <p:nvPr>
            <p:ph sz="half" idx="1"/>
          </p:nvPr>
        </p:nvPicPr>
        <p:blipFill>
          <a:blip r:embed="rId3" cstate="print"/>
          <a:srcRect/>
          <a:stretch>
            <a:fillRect/>
          </a:stretch>
        </p:blipFill>
        <p:spPr bwMode="auto">
          <a:xfrm>
            <a:off x="3581400" y="1143000"/>
            <a:ext cx="4995177" cy="509508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69950"/>
          </a:xfrm>
        </p:spPr>
        <p:txBody>
          <a:bodyPr>
            <a:normAutofit/>
          </a:bodyPr>
          <a:lstStyle/>
          <a:p>
            <a:r>
              <a:rPr lang="en-US" sz="3200" dirty="0" smtClean="0"/>
              <a:t>White Dwarf</a:t>
            </a:r>
            <a:endParaRPr lang="en-US" sz="3200" dirty="0"/>
          </a:p>
        </p:txBody>
      </p:sp>
      <p:sp>
        <p:nvSpPr>
          <p:cNvPr id="3" name="Text Placeholder 2"/>
          <p:cNvSpPr>
            <a:spLocks noGrp="1"/>
          </p:cNvSpPr>
          <p:nvPr>
            <p:ph type="body" idx="2"/>
          </p:nvPr>
        </p:nvSpPr>
        <p:spPr>
          <a:xfrm>
            <a:off x="457200" y="1219200"/>
            <a:ext cx="3008313" cy="5638800"/>
          </a:xfrm>
        </p:spPr>
        <p:txBody>
          <a:bodyPr>
            <a:normAutofit lnSpcReduction="10000"/>
          </a:bodyPr>
          <a:lstStyle/>
          <a:p>
            <a:r>
              <a:rPr lang="en-US" sz="1800" dirty="0" smtClean="0"/>
              <a:t>As we begin to view deep into the planetary nebula we see that the explosion left behind what is called white dwarf. This is the core that is left over from our Red Giant. It is mainly composed of very densely compacted carbon.</a:t>
            </a:r>
          </a:p>
          <a:p>
            <a:endParaRPr lang="en-US" sz="1800" dirty="0" smtClean="0"/>
          </a:p>
          <a:p>
            <a:r>
              <a:rPr lang="en-US" sz="1800" dirty="0" smtClean="0"/>
              <a:t>*Other options that it could have left behind would be a black hole or a neutron pulsar star had our star undergone supernova.</a:t>
            </a:r>
          </a:p>
          <a:p>
            <a:endParaRPr lang="en-US" sz="1800" dirty="0" smtClean="0"/>
          </a:p>
          <a:p>
            <a:r>
              <a:rPr lang="en-US" sz="1800" dirty="0" smtClean="0"/>
              <a:t>(Represented by another very high pitched hum that ends with a simple tag to resolve the piece)</a:t>
            </a:r>
            <a:endParaRPr lang="en-US" sz="1800" dirty="0"/>
          </a:p>
        </p:txBody>
      </p:sp>
      <p:pic>
        <p:nvPicPr>
          <p:cNvPr id="7170" name="Picture 2"/>
          <p:cNvPicPr>
            <a:picLocks noGrp="1" noChangeAspect="1" noChangeArrowheads="1"/>
          </p:cNvPicPr>
          <p:nvPr>
            <p:ph sz="half" idx="1"/>
          </p:nvPr>
        </p:nvPicPr>
        <p:blipFill>
          <a:blip r:embed="rId3" cstate="print"/>
          <a:srcRect/>
          <a:stretch>
            <a:fillRect/>
          </a:stretch>
        </p:blipFill>
        <p:spPr bwMode="auto">
          <a:xfrm>
            <a:off x="3505200" y="1407765"/>
            <a:ext cx="5381677" cy="453027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(Alternates)</a:t>
            </a:r>
            <a:br>
              <a:rPr lang="en-US" dirty="0" smtClean="0"/>
            </a:br>
            <a:r>
              <a:rPr lang="en-US" dirty="0" smtClean="0"/>
              <a:t>Black Hole			Neutron Star</a:t>
            </a:r>
            <a:endParaRPr 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228600" y="2362200"/>
            <a:ext cx="4123662" cy="2746375"/>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4724400" y="2362200"/>
            <a:ext cx="3933825" cy="37099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TotalTime>
  <Words>540</Words>
  <Application>Microsoft Office PowerPoint</Application>
  <PresentationFormat>On-screen Show (4:3)</PresentationFormat>
  <Paragraphs>43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Apex</vt:lpstr>
      <vt:lpstr>The Evolution of a Star</vt:lpstr>
      <vt:lpstr>Gas Cloud</vt:lpstr>
      <vt:lpstr>Main-Sequence Star</vt:lpstr>
      <vt:lpstr>Red Giant Phase</vt:lpstr>
      <vt:lpstr>Yellow Giant Phase</vt:lpstr>
      <vt:lpstr>Red Giant #2 Phase</vt:lpstr>
      <vt:lpstr>Planetary Nebula</vt:lpstr>
      <vt:lpstr>White Dwarf</vt:lpstr>
      <vt:lpstr>(Alternates) Black Hole   Neutron Star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Evolution of a Star</dc:title>
  <dc:creator>Mr. Sax</dc:creator>
  <cp:lastModifiedBy>Kyle Cartwright</cp:lastModifiedBy>
  <cp:revision>12</cp:revision>
  <dcterms:created xsi:type="dcterms:W3CDTF">2006-08-16T00:00:00Z</dcterms:created>
  <dcterms:modified xsi:type="dcterms:W3CDTF">2010-04-24T19:39:36Z</dcterms:modified>
</cp:coreProperties>
</file>